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3" r:id="rId3"/>
    <p:sldId id="262" r:id="rId4"/>
    <p:sldId id="264" r:id="rId5"/>
    <p:sldId id="267" r:id="rId6"/>
    <p:sldId id="268" r:id="rId7"/>
    <p:sldId id="269" r:id="rId8"/>
    <p:sldId id="270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94706" autoAdjust="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3DC60-9065-44AF-BB95-433649A1B88A}" type="datetimeFigureOut">
              <a:rPr lang="en-AU" smtClean="0"/>
              <a:t>2/04/2013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8183A-E3DC-4F7E-955A-314F64C1F5C3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183A-E3DC-4F7E-955A-314F64C1F5C3}" type="slidenum">
              <a:rPr lang="en-AU" smtClean="0"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731638-02AB-4F70-AA6A-624C20E962E5}" type="datetimeFigureOut">
              <a:rPr lang="en-AU" smtClean="0"/>
              <a:pPr/>
              <a:t>2/04/2013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73D7CC-0146-4A5C-8837-8DAD6CC6004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@psychologyplus.net.a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chemeClr val="accent1">
                    <a:lumMod val="50000"/>
                  </a:schemeClr>
                </a:solidFill>
              </a:rPr>
              <a:t>Developing Global Leaders </a:t>
            </a:r>
            <a:br>
              <a:rPr lang="en-AU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AU" sz="4000" dirty="0" smtClean="0">
                <a:solidFill>
                  <a:schemeClr val="accent1">
                    <a:lumMod val="50000"/>
                  </a:schemeClr>
                </a:solidFill>
              </a:rPr>
              <a:t>in our Schools</a:t>
            </a:r>
            <a:endParaRPr lang="en-A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A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 Helen </a:t>
            </a:r>
            <a:r>
              <a:rPr lang="en-A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Kalaboukas</a:t>
            </a:r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PhD, MAPS</a:t>
            </a:r>
          </a:p>
          <a:p>
            <a:r>
              <a:rPr lang="en-A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Principal of ARISTON Greek School and Psychologist</a:t>
            </a:r>
          </a:p>
        </p:txBody>
      </p:sp>
      <p:pic>
        <p:nvPicPr>
          <p:cNvPr id="4" name="il_fi" descr="http://www.firstelevenmagazine.co.uk/wp-content/uploads/2011/07/iStock_000012148264XLarge-we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836712"/>
            <a:ext cx="2419350" cy="241935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5" name="il_fi" descr="http://www.graphicsfuel.com/wp-content/uploads/2011/04/world-globe01-512x512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1484784"/>
            <a:ext cx="11747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How Can we Develop Global Leaders </a:t>
            </a:r>
            <a:b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With Cross Cultural Competences in Our Schools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0" indent="-457200">
              <a:buNone/>
            </a:pPr>
            <a:r>
              <a:rPr lang="en-A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 in synergies to develop and present strategies on:</a:t>
            </a:r>
          </a:p>
          <a:p>
            <a:pPr marL="457200" lvl="0" indent="-457200">
              <a:buFont typeface="+mj-lt"/>
              <a:buAutoNum type="arabicPeriod"/>
            </a:pPr>
            <a:endParaRPr lang="en-A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Cross cultural sensitivity</a:t>
            </a:r>
          </a:p>
          <a:p>
            <a:pPr marL="514350" lvl="0" indent="-514350">
              <a:buFont typeface="+mj-lt"/>
              <a:buAutoNum type="arabicPeriod"/>
            </a:pPr>
            <a:endParaRPr lang="en-A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Respect for diverse individuals and norms</a:t>
            </a:r>
          </a:p>
          <a:p>
            <a:pPr marL="514350" lvl="0" indent="-514350">
              <a:buFont typeface="+mj-lt"/>
              <a:buAutoNum type="arabicPeriod"/>
            </a:pPr>
            <a:endParaRPr lang="en-A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Intercultural empathy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b="1" dirty="0" smtClean="0">
                <a:solidFill>
                  <a:schemeClr val="accent1">
                    <a:lumMod val="50000"/>
                  </a:schemeClr>
                </a:solidFill>
              </a:rPr>
              <a:t>We Can Start Today!</a:t>
            </a:r>
            <a:endParaRPr lang="en-AU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AU" i="1" dirty="0" smtClean="0"/>
          </a:p>
          <a:p>
            <a:endParaRPr lang="en-AU" i="1" dirty="0" smtClean="0"/>
          </a:p>
          <a:p>
            <a:endParaRPr lang="en-AU" i="1" dirty="0" smtClean="0"/>
          </a:p>
          <a:p>
            <a:endParaRPr lang="en-AU" i="1" dirty="0" smtClean="0"/>
          </a:p>
          <a:p>
            <a:endParaRPr lang="en-AU" i="1" dirty="0" smtClean="0"/>
          </a:p>
          <a:p>
            <a:endParaRPr lang="en-AU" i="1" dirty="0" smtClean="0"/>
          </a:p>
          <a:p>
            <a:pPr algn="ctr">
              <a:buNone/>
            </a:pPr>
            <a:endParaRPr lang="en-AU" sz="2800" b="1" dirty="0" smtClean="0"/>
          </a:p>
          <a:p>
            <a:pPr algn="ctr">
              <a:buNone/>
            </a:pPr>
            <a:endParaRPr lang="en-AU" sz="2800" b="1" dirty="0" smtClean="0"/>
          </a:p>
          <a:p>
            <a:pPr algn="ctr">
              <a:buNone/>
            </a:pPr>
            <a:endParaRPr lang="en-AU" sz="2800" b="1" dirty="0" smtClean="0"/>
          </a:p>
          <a:p>
            <a:pPr algn="ctr">
              <a:buNone/>
            </a:pPr>
            <a:r>
              <a:rPr lang="en-AU" sz="3600" b="1" dirty="0" smtClean="0"/>
              <a:t>THANK YOU </a:t>
            </a:r>
          </a:p>
          <a:p>
            <a:pPr>
              <a:buNone/>
            </a:pPr>
            <a:endParaRPr lang="en-AU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endParaRPr lang="en-A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n-AU" sz="3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CENTRE FOR PSYCHOLOGY PLUS</a:t>
            </a:r>
          </a:p>
          <a:p>
            <a:pPr algn="ctr">
              <a:buNone/>
            </a:pPr>
            <a:r>
              <a:rPr lang="en-AU" sz="23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helen@psychologyplus.net.au</a:t>
            </a:r>
            <a:endParaRPr lang="en-AU" sz="2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en-AU" sz="2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Phone: 90010240 or 0414327054</a:t>
            </a:r>
            <a:endParaRPr lang="en-AU" sz="2300" b="1" dirty="0"/>
          </a:p>
        </p:txBody>
      </p:sp>
      <p:pic>
        <p:nvPicPr>
          <p:cNvPr id="5" name="il_fi" descr="http://www.firstelevenmagazine.co.uk/wp-content/uploads/2011/07/iStock_000012148264XLarge-we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556792"/>
            <a:ext cx="2419350" cy="241935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6" name="il_fi" descr="http://www.graphicsfuel.com/wp-content/uploads/2011/04/world-globe01-512x512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204864"/>
            <a:ext cx="11747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Workshop Overview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Leaders across cultures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Why do we need Global Leaders today?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Three important areas of skills and knowledge </a:t>
            </a:r>
            <a:br>
              <a:rPr lang="en-AU" dirty="0" smtClean="0"/>
            </a:br>
            <a:r>
              <a:rPr lang="en-AU" dirty="0" smtClean="0"/>
              <a:t>for effective Global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What skills future Global Leaders need to develop?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How can we develop Global leaders with cross cultural competencies in our schools?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Leaders Across Cultures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AU" dirty="0" smtClean="0"/>
              <a:t>Work in teams and present on the following:</a:t>
            </a:r>
          </a:p>
          <a:p>
            <a:pPr marL="457200" indent="-457200">
              <a:buNone/>
            </a:pPr>
            <a:endParaRPr lang="en-AU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AU" dirty="0" smtClean="0"/>
              <a:t>Who is the BEST leader in your culture? </a:t>
            </a:r>
          </a:p>
          <a:p>
            <a:pPr marL="457200" indent="-457200">
              <a:buFont typeface="Wingdings" pitchFamily="2" charset="2"/>
              <a:buChar char="Ø"/>
            </a:pPr>
            <a:endParaRPr lang="en-AU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AU" dirty="0" smtClean="0"/>
              <a:t>What qualities make him/her the BEST leader?</a:t>
            </a:r>
          </a:p>
          <a:p>
            <a:pPr marL="457200" indent="-457200">
              <a:buFont typeface="Wingdings" pitchFamily="2" charset="2"/>
              <a:buChar char="Ø"/>
            </a:pPr>
            <a:endParaRPr lang="en-AU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AU" dirty="0" smtClean="0"/>
              <a:t>Compare and discuss cultural values and attitudes to leadership in your culture and in another culture</a:t>
            </a:r>
          </a:p>
          <a:p>
            <a:pPr marL="457200" indent="-457200">
              <a:buFont typeface="Wingdings" pitchFamily="2" charset="2"/>
              <a:buChar char="Ø"/>
            </a:pP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Why Do We Need Global Leaders Today?</a:t>
            </a:r>
            <a:endParaRPr lang="en-AU" sz="3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Rapid spread of Globalization </a:t>
            </a:r>
          </a:p>
          <a:p>
            <a:r>
              <a:rPr lang="en-AU" dirty="0" smtClean="0"/>
              <a:t>A global economy in which the fortunes of individuals, businesses and societies are inextricably linked</a:t>
            </a:r>
          </a:p>
          <a:p>
            <a:r>
              <a:rPr lang="en-AU" dirty="0" smtClean="0"/>
              <a:t>We need competent GLOBAL leaders </a:t>
            </a:r>
          </a:p>
          <a:p>
            <a:pPr lvl="1"/>
            <a:r>
              <a:rPr lang="en-AU" dirty="0" smtClean="0"/>
              <a:t>to manage the challenges of an increasingly inter-connected world and </a:t>
            </a:r>
          </a:p>
          <a:p>
            <a:pPr lvl="1"/>
            <a:r>
              <a:rPr lang="en-AU" dirty="0" smtClean="0"/>
              <a:t>to create sustainable value for their organisations, communities, and the world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Three Important Areas of Skills and Knowledge </a:t>
            </a:r>
            <a:b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for Effective Global Leaders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50000"/>
                  </a:schemeClr>
                </a:solidFill>
              </a:rPr>
              <a:t>Context</a:t>
            </a:r>
          </a:p>
          <a:p>
            <a:pPr marL="880110" lvl="1" indent="-514350"/>
            <a:r>
              <a:rPr lang="en-AU" sz="2500" dirty="0" smtClean="0"/>
              <a:t>To understand social, political, cultural, and environmental trends</a:t>
            </a:r>
            <a:endParaRPr lang="en-AU" sz="2800" dirty="0" smtClean="0"/>
          </a:p>
          <a:p>
            <a:pPr marL="514350" indent="-514350">
              <a:buFont typeface="+mj-lt"/>
              <a:buAutoNum type="arabicPeriod"/>
            </a:pPr>
            <a:endParaRPr lang="en-A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50000"/>
                  </a:schemeClr>
                </a:solidFill>
              </a:rPr>
              <a:t>Complexity</a:t>
            </a:r>
          </a:p>
          <a:p>
            <a:pPr marL="880110" lvl="1" indent="-514350"/>
            <a:r>
              <a:rPr lang="en-AU" sz="2500" dirty="0" smtClean="0"/>
              <a:t>To understand the interdependency of actions and range of global implications of local decisions can have</a:t>
            </a:r>
          </a:p>
          <a:p>
            <a:pPr marL="880110" lvl="1" indent="-514350"/>
            <a:r>
              <a:rPr lang="en-AU" sz="2500" dirty="0" smtClean="0"/>
              <a:t>To understand the ethical basis on which business decisions are made  </a:t>
            </a:r>
          </a:p>
          <a:p>
            <a:pPr marL="514350" indent="-514350">
              <a:buFont typeface="+mj-lt"/>
              <a:buAutoNum type="arabicPeriod"/>
            </a:pPr>
            <a:endParaRPr lang="en-A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AU" sz="2800" b="1" dirty="0" smtClean="0">
                <a:solidFill>
                  <a:schemeClr val="accent1">
                    <a:lumMod val="50000"/>
                  </a:schemeClr>
                </a:solidFill>
              </a:rPr>
              <a:t>Connectedness</a:t>
            </a:r>
          </a:p>
          <a:p>
            <a:pPr marL="880110" lvl="1" indent="-514350"/>
            <a:r>
              <a:rPr lang="en-AU" sz="2500" dirty="0" smtClean="0"/>
              <a:t>To engage in effective relationships and dialogue </a:t>
            </a:r>
          </a:p>
          <a:p>
            <a:pPr marL="880110" lvl="1" indent="-514350"/>
            <a:r>
              <a:rPr lang="en-AU" sz="2500" dirty="0" smtClean="0"/>
              <a:t>To build partnerships with internal and external stakeholders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Global Learning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    Global leaders are best developed in a collaborative, multicultural, practice-oriented learning environment, which must be constantly improved through academic research and educational improvement.</a:t>
            </a:r>
            <a:br>
              <a:rPr lang="en-AU" dirty="0" smtClean="0"/>
            </a:b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Global Community of Learning and Practice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    Successful global management practice requires ongoing learning, inspiration and collaboration with others, through multiple stages of professional development and trade. 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Strengthen Our Global Community</a:t>
            </a:r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A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For a global leader to make a true global impact, it must create meaningful relationships that connect to the entire community. For this purpose, schools will become a platform for information, inspiration and interaction. Students will not graduate out of school, but into a life-long community of collaboration, learning and practice.</a:t>
            </a:r>
          </a:p>
          <a:p>
            <a:endParaRPr lang="en-AU" dirty="0"/>
          </a:p>
        </p:txBody>
      </p:sp>
      <p:pic>
        <p:nvPicPr>
          <p:cNvPr id="5" name="Content Placeholder 4" descr="Vision 2020: Global Prosperity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348880"/>
            <a:ext cx="36004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What Skills Future Global Leaders </a:t>
            </a:r>
            <a:b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AU" sz="2800" b="1" dirty="0" smtClean="0">
                <a:solidFill>
                  <a:schemeClr val="accent1">
                    <a:lumMod val="75000"/>
                  </a:schemeClr>
                </a:solidFill>
              </a:rPr>
              <a:t>Need to Develop</a:t>
            </a: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A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Cross cultural sensitivity</a:t>
            </a:r>
          </a:p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Respect for diverse individuals and norms</a:t>
            </a:r>
          </a:p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Intercultural empathy</a:t>
            </a:r>
          </a:p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Global business savvy</a:t>
            </a:r>
          </a:p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Cosmopolitan outlook</a:t>
            </a:r>
          </a:p>
          <a:p>
            <a:pPr lvl="0"/>
            <a:r>
              <a:rPr lang="en-AU" sz="2900" b="1" dirty="0" smtClean="0">
                <a:solidFill>
                  <a:schemeClr val="accent1">
                    <a:lumMod val="75000"/>
                  </a:schemeClr>
                </a:solidFill>
              </a:rPr>
              <a:t>Passion for diversity</a:t>
            </a:r>
          </a:p>
          <a:p>
            <a:pPr lvl="0"/>
            <a:r>
              <a:rPr lang="en-AU" sz="2900" dirty="0" smtClean="0"/>
              <a:t>Interpersonal impact</a:t>
            </a:r>
          </a:p>
          <a:p>
            <a:pPr lvl="0"/>
            <a:r>
              <a:rPr lang="en-AU" sz="2900" dirty="0" smtClean="0"/>
              <a:t>Diplomacy</a:t>
            </a:r>
          </a:p>
          <a:p>
            <a:pPr lvl="0"/>
            <a:r>
              <a:rPr lang="en-AU" sz="2900" dirty="0" smtClean="0"/>
              <a:t>Be curious and humble</a:t>
            </a:r>
          </a:p>
          <a:p>
            <a:pPr lvl="0"/>
            <a:r>
              <a:rPr lang="en-AU" sz="2900" dirty="0" smtClean="0"/>
              <a:t>Trustworthy</a:t>
            </a:r>
          </a:p>
          <a:p>
            <a:r>
              <a:rPr lang="en-AU" sz="2900" dirty="0" smtClean="0"/>
              <a:t>Good at forming relationships</a:t>
            </a:r>
          </a:p>
          <a:p>
            <a:pPr lvl="0"/>
            <a:r>
              <a:rPr lang="en-AU" sz="2900" dirty="0" smtClean="0"/>
              <a:t>Flexibility and patience</a:t>
            </a:r>
          </a:p>
          <a:p>
            <a:pPr lvl="0"/>
            <a:r>
              <a:rPr lang="en-AU" sz="2900" dirty="0" smtClean="0"/>
              <a:t>Persistence to rebound from mistakes and failures</a:t>
            </a:r>
          </a:p>
          <a:p>
            <a:r>
              <a:rPr lang="en-AU" sz="2900" dirty="0" smtClean="0"/>
              <a:t>Cognitive complexity</a:t>
            </a:r>
          </a:p>
          <a:p>
            <a:pPr lvl="0"/>
            <a:r>
              <a:rPr lang="en-AU" sz="2900" dirty="0" smtClean="0"/>
              <a:t>Thirst for adventure</a:t>
            </a:r>
          </a:p>
          <a:p>
            <a:pPr lvl="0"/>
            <a:r>
              <a:rPr lang="en-AU" sz="2900" dirty="0" smtClean="0"/>
              <a:t>Self-assurance</a:t>
            </a:r>
          </a:p>
          <a:p>
            <a:endParaRPr lang="en-AU" dirty="0" smtClean="0"/>
          </a:p>
          <a:p>
            <a:pPr lvl="0"/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660</TotalTime>
  <Words>418</Words>
  <Application>Microsoft Office PowerPoint</Application>
  <PresentationFormat>On-screen Show (4:3)</PresentationFormat>
  <Paragraphs>96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Developing Global Leaders  in our Schools</vt:lpstr>
      <vt:lpstr>Workshop Overview</vt:lpstr>
      <vt:lpstr>Leaders Across Cultures</vt:lpstr>
      <vt:lpstr> Why Do We Need Global Leaders Today?</vt:lpstr>
      <vt:lpstr>Three Important Areas of Skills and Knowledge  for Effective Global Leaders</vt:lpstr>
      <vt:lpstr>Global Learning </vt:lpstr>
      <vt:lpstr>Global Community of Learning and Practice </vt:lpstr>
      <vt:lpstr>Strengthen Our Global Community </vt:lpstr>
      <vt:lpstr>What Skills Future Global Leaders  Need to Develop:</vt:lpstr>
      <vt:lpstr> How Can we Develop Global Leaders  With Cross Cultural Competences in Our Schools</vt:lpstr>
      <vt:lpstr>We Can Start Today!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Global Leaders in our Schools</dc:title>
  <dc:creator>Helen</dc:creator>
  <cp:lastModifiedBy>Helen</cp:lastModifiedBy>
  <cp:revision>31</cp:revision>
  <dcterms:created xsi:type="dcterms:W3CDTF">2012-07-04T23:57:41Z</dcterms:created>
  <dcterms:modified xsi:type="dcterms:W3CDTF">2013-04-02T00:15:47Z</dcterms:modified>
</cp:coreProperties>
</file>