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</p:sldMasterIdLst>
  <p:notesMasterIdLst>
    <p:notesMasterId r:id="rId29"/>
  </p:notesMasterIdLst>
  <p:sldIdLst>
    <p:sldId id="277" r:id="rId7"/>
    <p:sldId id="278" r:id="rId8"/>
    <p:sldId id="279" r:id="rId9"/>
    <p:sldId id="280" r:id="rId10"/>
    <p:sldId id="281" r:id="rId11"/>
    <p:sldId id="284" r:id="rId12"/>
    <p:sldId id="285" r:id="rId13"/>
    <p:sldId id="286" r:id="rId14"/>
    <p:sldId id="287" r:id="rId15"/>
    <p:sldId id="282" r:id="rId16"/>
    <p:sldId id="283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A1FA2-08F3-4628-9675-F0F236272A8E}" type="datetimeFigureOut">
              <a:rPr lang="en-AU" smtClean="0"/>
              <a:t>10/04/2012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2C8CE-AB66-43A6-9C4F-5F8493686B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4072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B2B43-775E-447E-97F3-F42DA436D41E}" type="slidenum">
              <a:rPr lang="en-AU" smtClean="0"/>
              <a:t>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8699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F6FE-5B37-4535-B0C9-9F902734683F}" type="datetimeFigureOut">
              <a:rPr lang="en-AU" smtClean="0"/>
              <a:t>10/04/2012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590D-9921-4E87-9965-BD8D75CC2D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255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F6FE-5B37-4535-B0C9-9F902734683F}" type="datetimeFigureOut">
              <a:rPr lang="en-AU" smtClean="0"/>
              <a:t>10/04/2012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590D-9921-4E87-9965-BD8D75CC2D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8677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F6FE-5B37-4535-B0C9-9F902734683F}" type="datetimeFigureOut">
              <a:rPr lang="en-AU" smtClean="0"/>
              <a:t>10/04/2012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590D-9921-4E87-9965-BD8D75CC2D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9756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F3BA-2636-420D-95BB-E05FD7D1CD40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802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2AC8-51F0-43CB-8F30-C514429FED1D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26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0B10-2E9A-4CD2-A89F-3E5F2979314C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567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AA83-46E2-45D8-86C5-1ACA02105B96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4211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992F-25BC-4D79-9840-7E8EB7C14CFC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9417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5B63A-5EE2-438D-8717-CE4505100E80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2850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9E23-314F-4EEC-A7B8-5336AAB4D372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210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98A0-6DE7-44DF-94E6-13DDAEE5EB83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49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F6FE-5B37-4535-B0C9-9F902734683F}" type="datetimeFigureOut">
              <a:rPr lang="en-AU" smtClean="0"/>
              <a:t>10/04/2012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590D-9921-4E87-9965-BD8D75CC2D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35441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8B83C-04D5-4DD4-B090-AB62E0FFE644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7919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FD86-B6AB-4083-A0CA-37CB6ECFEE33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2552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2F767-596B-4FEC-A07C-F878B21B2404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8245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F3BA-2636-420D-95BB-E05FD7D1CD40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3758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2AC8-51F0-43CB-8F30-C514429FED1D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3751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0B10-2E9A-4CD2-A89F-3E5F2979314C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1342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AA83-46E2-45D8-86C5-1ACA02105B96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2906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992F-25BC-4D79-9840-7E8EB7C14CFC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367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5B63A-5EE2-438D-8717-CE4505100E80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2603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9E23-314F-4EEC-A7B8-5336AAB4D372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792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F6FE-5B37-4535-B0C9-9F902734683F}" type="datetimeFigureOut">
              <a:rPr lang="en-AU" smtClean="0"/>
              <a:t>10/04/2012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590D-9921-4E87-9965-BD8D75CC2D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12981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98A0-6DE7-44DF-94E6-13DDAEE5EB83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6776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8B83C-04D5-4DD4-B090-AB62E0FFE644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9901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FD86-B6AB-4083-A0CA-37CB6ECFEE33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2353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2F767-596B-4FEC-A07C-F878B21B2404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1471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F3BA-2636-420D-95BB-E05FD7D1CD40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4919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2AC8-51F0-43CB-8F30-C514429FED1D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16694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0B10-2E9A-4CD2-A89F-3E5F2979314C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685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AA83-46E2-45D8-86C5-1ACA02105B96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841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992F-25BC-4D79-9840-7E8EB7C14CFC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520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5B63A-5EE2-438D-8717-CE4505100E80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543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F6FE-5B37-4535-B0C9-9F902734683F}" type="datetimeFigureOut">
              <a:rPr lang="en-AU" smtClean="0"/>
              <a:t>10/04/2012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590D-9921-4E87-9965-BD8D75CC2D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81577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9E23-314F-4EEC-A7B8-5336AAB4D372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96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98A0-6DE7-44DF-94E6-13DDAEE5EB83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07422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8B83C-04D5-4DD4-B090-AB62E0FFE644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6130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FD86-B6AB-4083-A0CA-37CB6ECFEE33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1119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2F767-596B-4FEC-A07C-F878B21B2404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78359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F3BA-2636-420D-95BB-E05FD7D1CD40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1591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2AC8-51F0-43CB-8F30-C514429FED1D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176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0B10-2E9A-4CD2-A89F-3E5F2979314C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91239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AA83-46E2-45D8-86C5-1ACA02105B96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21697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992F-25BC-4D79-9840-7E8EB7C14CFC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138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F6FE-5B37-4535-B0C9-9F902734683F}" type="datetimeFigureOut">
              <a:rPr lang="en-AU" smtClean="0"/>
              <a:t>10/04/2012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590D-9921-4E87-9965-BD8D75CC2D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394645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5B63A-5EE2-438D-8717-CE4505100E80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1590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9E23-314F-4EEC-A7B8-5336AAB4D372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97380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98A0-6DE7-44DF-94E6-13DDAEE5EB83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25784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8B83C-04D5-4DD4-B090-AB62E0FFE644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78453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FD86-B6AB-4083-A0CA-37CB6ECFEE33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22532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2F767-596B-4FEC-A07C-F878B21B2404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90665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F3BA-2636-420D-95BB-E05FD7D1CD40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82946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2AC8-51F0-43CB-8F30-C514429FED1D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4133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40B10-2E9A-4CD2-A89F-3E5F2979314C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85970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AA83-46E2-45D8-86C5-1ACA02105B96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79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F6FE-5B37-4535-B0C9-9F902734683F}" type="datetimeFigureOut">
              <a:rPr lang="en-AU" smtClean="0"/>
              <a:t>10/04/2012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590D-9921-4E87-9965-BD8D75CC2D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706898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992F-25BC-4D79-9840-7E8EB7C14CFC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8015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5B63A-5EE2-438D-8717-CE4505100E80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14619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9E23-314F-4EEC-A7B8-5336AAB4D372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3801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E98A0-6DE7-44DF-94E6-13DDAEE5EB83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59496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8B83C-04D5-4DD4-B090-AB62E0FFE644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95304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FD86-B6AB-4083-A0CA-37CB6ECFEE33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57643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2F767-596B-4FEC-A07C-F878B21B2404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420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F6FE-5B37-4535-B0C9-9F902734683F}" type="datetimeFigureOut">
              <a:rPr lang="en-AU" smtClean="0"/>
              <a:t>10/04/2012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590D-9921-4E87-9965-BD8D75CC2D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9571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F6FE-5B37-4535-B0C9-9F902734683F}" type="datetimeFigureOut">
              <a:rPr lang="en-AU" smtClean="0"/>
              <a:t>10/04/2012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590D-9921-4E87-9965-BD8D75CC2D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781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F6FE-5B37-4535-B0C9-9F902734683F}" type="datetimeFigureOut">
              <a:rPr lang="en-AU" smtClean="0"/>
              <a:t>10/04/2012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590D-9921-4E87-9965-BD8D75CC2D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0051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7F6FE-5B37-4535-B0C9-9F902734683F}" type="datetimeFigureOut">
              <a:rPr lang="en-AU" smtClean="0"/>
              <a:t>10/04/2012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2590D-9921-4E87-9965-BD8D75CC2D9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4852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731B7-B0F4-4A12-ADB2-0EBD5E8E27E1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004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731B7-B0F4-4A12-ADB2-0EBD5E8E27E1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462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731B7-B0F4-4A12-ADB2-0EBD5E8E27E1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730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731B7-B0F4-4A12-ADB2-0EBD5E8E27E1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4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731B7-B0F4-4A12-ADB2-0EBD5E8E27E1}" type="datetime1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10/04/2012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2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ducongr@hot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620689"/>
            <a:ext cx="7772400" cy="2304256"/>
          </a:xfrm>
        </p:spPr>
        <p:txBody>
          <a:bodyPr>
            <a:normAutofit/>
          </a:bodyPr>
          <a:lstStyle/>
          <a:p>
            <a:r>
              <a:rPr lang="en-AU" sz="5400" b="1" dirty="0" smtClean="0">
                <a:latin typeface="Andalus" pitchFamily="18" charset="-78"/>
                <a:cs typeface="Andalus" pitchFamily="18" charset="-78"/>
              </a:rPr>
              <a:t>Classroom management</a:t>
            </a:r>
            <a:endParaRPr lang="en-AU" sz="5400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1048"/>
            <a:ext cx="6400800" cy="2016224"/>
          </a:xfrm>
        </p:spPr>
        <p:txBody>
          <a:bodyPr>
            <a:normAutofit fontScale="62500" lnSpcReduction="20000"/>
          </a:bodyPr>
          <a:lstStyle/>
          <a:p>
            <a:endParaRPr lang="pt-BR" sz="2000" b="1" dirty="0" smtClean="0">
              <a:solidFill>
                <a:schemeClr val="tx2"/>
              </a:solidFill>
            </a:endParaRPr>
          </a:p>
          <a:p>
            <a:endParaRPr lang="pt-BR" sz="2000" b="1" dirty="0">
              <a:solidFill>
                <a:schemeClr val="tx2"/>
              </a:solidFill>
            </a:endParaRPr>
          </a:p>
          <a:p>
            <a:endParaRPr lang="pt-BR" sz="2000" b="1" dirty="0" smtClean="0">
              <a:solidFill>
                <a:schemeClr val="tx2"/>
              </a:solidFill>
            </a:endParaRPr>
          </a:p>
          <a:p>
            <a:r>
              <a:rPr lang="pt-BR" sz="4400" b="1" dirty="0" smtClean="0">
                <a:solidFill>
                  <a:schemeClr val="tx2"/>
                </a:solidFill>
              </a:rPr>
              <a:t>Elizabeth </a:t>
            </a:r>
            <a:r>
              <a:rPr lang="pt-BR" sz="4400" b="1" dirty="0">
                <a:solidFill>
                  <a:schemeClr val="tx2"/>
                </a:solidFill>
              </a:rPr>
              <a:t>Karakehagias</a:t>
            </a:r>
          </a:p>
          <a:p>
            <a:r>
              <a:rPr lang="pt-BR" sz="4400" b="1" dirty="0">
                <a:solidFill>
                  <a:schemeClr val="tx2"/>
                </a:solidFill>
              </a:rPr>
              <a:t>Educational Consultancy Group</a:t>
            </a:r>
          </a:p>
          <a:p>
            <a:r>
              <a:rPr lang="pt-BR" sz="4400" b="1" dirty="0" smtClean="0">
                <a:solidFill>
                  <a:schemeClr val="tx2"/>
                </a:solidFill>
                <a:hlinkClick r:id="rId3"/>
              </a:rPr>
              <a:t>educongr@hotmail.com</a:t>
            </a:r>
            <a:r>
              <a:rPr lang="pt-BR" sz="4400" b="1" dirty="0" smtClean="0">
                <a:solidFill>
                  <a:schemeClr val="tx2"/>
                </a:solidFill>
              </a:rPr>
              <a:t>    </a:t>
            </a:r>
            <a:r>
              <a:rPr lang="pt-BR" sz="4400" b="1" dirty="0" smtClean="0">
                <a:solidFill>
                  <a:schemeClr val="tx2"/>
                </a:solidFill>
              </a:rPr>
              <a:t>12</a:t>
            </a:r>
            <a:r>
              <a:rPr lang="pt-BR" sz="4400" b="1" dirty="0" smtClean="0">
                <a:solidFill>
                  <a:schemeClr val="tx2"/>
                </a:solidFill>
              </a:rPr>
              <a:t>/04/2012</a:t>
            </a:r>
            <a:endParaRPr lang="pt-BR" sz="4400" b="1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/>
              <a:t>1</a:t>
            </a:fld>
            <a:endParaRPr lang="en-AU"/>
          </a:p>
        </p:txBody>
      </p:sp>
      <p:pic>
        <p:nvPicPr>
          <p:cNvPr id="1026" name="Picture 2" descr="C:\Users\Elizabeth\AppData\Local\Microsoft\Windows\Temporary Internet Files\Content.IE5\W77OI587\MP90043869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420888"/>
            <a:ext cx="2294322" cy="158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79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>
                <a:solidFill>
                  <a:srgbClr val="0070C0"/>
                </a:solidFill>
              </a:rPr>
              <a:t>Be Proactive! &amp; less reactive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b="1" dirty="0" smtClean="0"/>
              <a:t>We need to explicitly teach expected and</a:t>
            </a:r>
          </a:p>
          <a:p>
            <a:pPr marL="0" indent="0">
              <a:buNone/>
            </a:pPr>
            <a:r>
              <a:rPr lang="en-AU" b="1" dirty="0" smtClean="0"/>
              <a:t>    desired behaviour, rather than take the risk, or</a:t>
            </a:r>
          </a:p>
          <a:p>
            <a:pPr marL="0" indent="0">
              <a:buNone/>
            </a:pPr>
            <a:r>
              <a:rPr lang="en-AU" b="1" dirty="0"/>
              <a:t> </a:t>
            </a:r>
            <a:r>
              <a:rPr lang="en-AU" b="1" dirty="0" smtClean="0"/>
              <a:t>   expect, that students “should know”, or they will</a:t>
            </a:r>
          </a:p>
          <a:p>
            <a:pPr marL="0" indent="0">
              <a:buNone/>
            </a:pPr>
            <a:r>
              <a:rPr lang="en-AU" b="1" dirty="0" smtClean="0"/>
              <a:t>    figure it out on their own</a:t>
            </a:r>
          </a:p>
          <a:p>
            <a:r>
              <a:rPr lang="en-AU" b="1" dirty="0" smtClean="0"/>
              <a:t> Our tendency when students don’t follow</a:t>
            </a:r>
          </a:p>
          <a:p>
            <a:pPr marL="0" indent="0">
              <a:buNone/>
            </a:pPr>
            <a:r>
              <a:rPr lang="en-AU" b="1" dirty="0" smtClean="0"/>
              <a:t>     behavioural expectations is to punish students</a:t>
            </a:r>
          </a:p>
          <a:p>
            <a:pPr marL="0" indent="0">
              <a:buNone/>
            </a:pPr>
            <a:r>
              <a:rPr lang="en-AU" b="1" dirty="0" smtClean="0"/>
              <a:t>     rather than teach students…</a:t>
            </a:r>
          </a:p>
          <a:p>
            <a:r>
              <a:rPr lang="en-AU" b="1" dirty="0" smtClean="0"/>
              <a:t> Would we punish a student for not reading a word correctly?</a:t>
            </a:r>
            <a:endParaRPr lang="en-A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10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b="1" dirty="0" smtClean="0">
                <a:solidFill>
                  <a:srgbClr val="002060"/>
                </a:solidFill>
              </a:rPr>
              <a:t>Plan </a:t>
            </a:r>
            <a:r>
              <a:rPr lang="en-AU" b="1" dirty="0">
                <a:solidFill>
                  <a:srgbClr val="002060"/>
                </a:solidFill>
              </a:rPr>
              <a:t>Ahead</a:t>
            </a:r>
            <a:br>
              <a:rPr lang="en-AU" b="1" dirty="0">
                <a:solidFill>
                  <a:srgbClr val="002060"/>
                </a:solidFill>
              </a:rPr>
            </a:br>
            <a:r>
              <a:rPr lang="en-AU" b="1" dirty="0">
                <a:solidFill>
                  <a:srgbClr val="002060"/>
                </a:solidFill>
              </a:rPr>
              <a:t>(before school year &amp; each day)</a:t>
            </a:r>
            <a:br>
              <a:rPr lang="en-AU" b="1" dirty="0">
                <a:solidFill>
                  <a:srgbClr val="002060"/>
                </a:solidFill>
              </a:rPr>
            </a:br>
            <a:r>
              <a:rPr lang="en-AU" b="1" dirty="0">
                <a:solidFill>
                  <a:srgbClr val="002060"/>
                </a:solidFill>
              </a:rPr>
              <a:t/>
            </a:r>
            <a:br>
              <a:rPr lang="en-AU" b="1" dirty="0">
                <a:solidFill>
                  <a:srgbClr val="002060"/>
                </a:solidFill>
              </a:rPr>
            </a:br>
            <a:endParaRPr lang="en-AU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b="1" dirty="0" smtClean="0"/>
              <a:t>Set </a:t>
            </a:r>
            <a:r>
              <a:rPr lang="en-AU" b="1" dirty="0"/>
              <a:t>habits early… rather than waiting to change students’ habits </a:t>
            </a:r>
            <a:r>
              <a:rPr lang="en-AU" b="1" dirty="0" smtClean="0"/>
              <a:t>later</a:t>
            </a:r>
            <a:endParaRPr lang="en-AU" b="1" dirty="0"/>
          </a:p>
          <a:p>
            <a:r>
              <a:rPr lang="en-AU" b="1" dirty="0" smtClean="0"/>
              <a:t> Before </a:t>
            </a:r>
            <a:r>
              <a:rPr lang="en-AU" b="1" dirty="0"/>
              <a:t>we can teach, reinforce, and</a:t>
            </a:r>
          </a:p>
          <a:p>
            <a:pPr marL="0" indent="0">
              <a:buNone/>
            </a:pPr>
            <a:r>
              <a:rPr lang="en-AU" b="1" dirty="0" smtClean="0"/>
              <a:t>    enforce </a:t>
            </a:r>
            <a:r>
              <a:rPr lang="en-AU" b="1" dirty="0"/>
              <a:t>anything in our </a:t>
            </a:r>
            <a:r>
              <a:rPr lang="en-AU" b="1" dirty="0" smtClean="0"/>
              <a:t>classrooms we </a:t>
            </a:r>
            <a:r>
              <a:rPr lang="en-AU" b="1" dirty="0"/>
              <a:t>must clearly define:</a:t>
            </a:r>
          </a:p>
          <a:p>
            <a:pPr marL="0" indent="0">
              <a:buNone/>
            </a:pPr>
            <a:r>
              <a:rPr lang="en-AU" b="1" dirty="0" smtClean="0"/>
              <a:t>	1</a:t>
            </a:r>
            <a:r>
              <a:rPr lang="en-AU" b="1" dirty="0"/>
              <a:t>. fair </a:t>
            </a:r>
            <a:r>
              <a:rPr lang="en-AU" b="1" dirty="0" smtClean="0"/>
              <a:t>behavioural </a:t>
            </a:r>
            <a:r>
              <a:rPr lang="en-AU" b="1" dirty="0"/>
              <a:t>expectations </a:t>
            </a:r>
          </a:p>
          <a:p>
            <a:pPr marL="0" indent="0">
              <a:buNone/>
            </a:pPr>
            <a:r>
              <a:rPr lang="en-AU" b="1" dirty="0" smtClean="0"/>
              <a:t>	2</a:t>
            </a:r>
            <a:r>
              <a:rPr lang="en-AU" b="1" dirty="0"/>
              <a:t>. effective </a:t>
            </a:r>
            <a:r>
              <a:rPr lang="en-AU" b="1" dirty="0" smtClean="0"/>
              <a:t>behavioural </a:t>
            </a:r>
            <a:r>
              <a:rPr lang="en-AU" b="1" dirty="0"/>
              <a:t>routines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6386" name="Picture 2" descr="C:\Users\Elizabeth\AppData\Local\Microsoft\Windows\Temporary Internet Files\Content.IE5\W77OI587\MP90043939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005064"/>
            <a:ext cx="1381238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S</a:t>
            </a:r>
            <a:r>
              <a:rPr lang="en-AU" b="1" dirty="0" smtClean="0"/>
              <a:t>trategies to a</a:t>
            </a:r>
            <a:r>
              <a:rPr lang="en-AU" b="1" dirty="0" smtClean="0"/>
              <a:t>void disruption (1)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i="1" u="sng" dirty="0" smtClean="0"/>
              <a:t>Keep th</a:t>
            </a:r>
            <a:r>
              <a:rPr lang="en-AU" b="1" i="1" u="sng" dirty="0" smtClean="0"/>
              <a:t>e </a:t>
            </a:r>
            <a:r>
              <a:rPr lang="en-AU" b="1" i="1" u="sng" dirty="0" smtClean="0"/>
              <a:t>lesson flowing:</a:t>
            </a:r>
          </a:p>
          <a:p>
            <a:pPr>
              <a:buFont typeface="Wingdings" pitchFamily="2" charset="2"/>
              <a:buChar char="ü"/>
            </a:pPr>
            <a:r>
              <a:rPr lang="en-AU" b="1" dirty="0" smtClean="0"/>
              <a:t>Know exactly what you are going to do and have all necessary resources ready</a:t>
            </a:r>
          </a:p>
          <a:p>
            <a:pPr>
              <a:buFont typeface="Wingdings" pitchFamily="2" charset="2"/>
              <a:buChar char="ü"/>
            </a:pPr>
            <a:r>
              <a:rPr lang="en-AU" b="1" dirty="0" smtClean="0"/>
              <a:t>At the beginning of the lesson tell the students the activities they are going to do</a:t>
            </a:r>
          </a:p>
          <a:p>
            <a:pPr>
              <a:buFont typeface="Wingdings" pitchFamily="2" charset="2"/>
              <a:buChar char="ü"/>
            </a:pPr>
            <a:r>
              <a:rPr lang="en-AU" b="1" dirty="0" smtClean="0"/>
              <a:t>Set up an accepted and fully understood pattern for distribution of materials, roll-marking, going to the toilet</a:t>
            </a:r>
            <a:endParaRPr lang="en-AU" b="1" dirty="0" smtClean="0"/>
          </a:p>
          <a:p>
            <a:pPr>
              <a:buFont typeface="Wingdings" pitchFamily="2" charset="2"/>
              <a:buChar char="ü"/>
            </a:pPr>
            <a:endParaRPr lang="en-AU" b="1" dirty="0" smtClean="0"/>
          </a:p>
          <a:p>
            <a:pPr>
              <a:buFont typeface="Wingdings" pitchFamily="2" charset="2"/>
              <a:buChar char="ü"/>
            </a:pPr>
            <a:endParaRPr lang="en-AU" b="1" i="1" dirty="0"/>
          </a:p>
        </p:txBody>
      </p:sp>
    </p:spTree>
    <p:extLst>
      <p:ext uri="{BB962C8B-B14F-4D97-AF65-F5344CB8AC3E}">
        <p14:creationId xmlns:p14="http://schemas.microsoft.com/office/powerpoint/2010/main" val="3356681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4900" b="1" i="1" u="sng" dirty="0" smtClean="0"/>
              <a:t/>
            </a:r>
            <a:br>
              <a:rPr lang="en-AU" sz="4900" b="1" i="1" u="sng" dirty="0" smtClean="0"/>
            </a:br>
            <a:r>
              <a:rPr lang="en-AU" sz="4900" b="1" i="1" u="sng" dirty="0" smtClean="0"/>
              <a:t>Keep </a:t>
            </a:r>
            <a:r>
              <a:rPr lang="en-AU" sz="4900" b="1" i="1" u="sng" dirty="0"/>
              <a:t>the lesson flowing</a:t>
            </a:r>
            <a:r>
              <a:rPr lang="en-AU" sz="4900" b="1" i="1" u="sng" dirty="0" smtClean="0"/>
              <a:t>: (2)</a:t>
            </a:r>
            <a:r>
              <a:rPr lang="en-AU" b="1" i="1" u="sng" dirty="0"/>
              <a:t/>
            </a:r>
            <a:br>
              <a:rPr lang="en-AU" b="1" i="1" u="sng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AU" b="1" dirty="0" smtClean="0"/>
              <a:t>Let students know when an activity is about to be changed so they prepare to finish what they are doing and mentally get ready for the next activity</a:t>
            </a:r>
          </a:p>
          <a:p>
            <a:pPr>
              <a:buFont typeface="Wingdings" pitchFamily="2" charset="2"/>
              <a:buChar char="ü"/>
            </a:pPr>
            <a:r>
              <a:rPr lang="en-AU" b="1" dirty="0" smtClean="0"/>
              <a:t>Attend to the needs of the majority and have them engaged before dealing with individuals</a:t>
            </a:r>
          </a:p>
          <a:p>
            <a:pPr>
              <a:buFont typeface="Wingdings" pitchFamily="2" charset="2"/>
              <a:buChar char="ü"/>
            </a:pPr>
            <a:r>
              <a:rPr lang="en-AU" b="1" dirty="0" smtClean="0"/>
              <a:t>Give all instructions clearly and concisely 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3137533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Some important don’ts.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AU" b="1" dirty="0" smtClean="0"/>
              <a:t>Don’t spend more time on any activity than necessary</a:t>
            </a:r>
          </a:p>
          <a:p>
            <a:pPr>
              <a:buFont typeface="Wingdings" pitchFamily="2" charset="2"/>
              <a:buChar char="v"/>
            </a:pPr>
            <a:r>
              <a:rPr lang="en-AU" b="1" dirty="0" smtClean="0"/>
              <a:t>Don’t interrupt a discussion or activity to jump from one thing to a different one </a:t>
            </a:r>
          </a:p>
          <a:p>
            <a:pPr>
              <a:buFont typeface="Wingdings" pitchFamily="2" charset="2"/>
              <a:buChar char="v"/>
            </a:pPr>
            <a:r>
              <a:rPr lang="en-AU" b="1" dirty="0" smtClean="0"/>
              <a:t>Don’t allow yourself to be </a:t>
            </a:r>
            <a:r>
              <a:rPr lang="en-AU" b="1" dirty="0" err="1" smtClean="0"/>
              <a:t>sidetracked</a:t>
            </a:r>
            <a:r>
              <a:rPr lang="en-AU" b="1" dirty="0" smtClean="0"/>
              <a:t> into answering irrelevant questions 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513971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Strategies to avoid disruption </a:t>
            </a:r>
            <a:r>
              <a:rPr lang="en-AU" b="1" dirty="0" smtClean="0"/>
              <a:t>(2)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i="1" u="sng" dirty="0" smtClean="0"/>
              <a:t>Keeping students interested.</a:t>
            </a:r>
          </a:p>
          <a:p>
            <a:pPr>
              <a:buFont typeface="Wingdings" pitchFamily="2" charset="2"/>
              <a:buChar char="q"/>
            </a:pPr>
            <a:r>
              <a:rPr lang="en-AU" sz="2800" b="1" dirty="0" smtClean="0"/>
              <a:t>Vary the volume, speed and tone of your voice</a:t>
            </a:r>
          </a:p>
          <a:p>
            <a:pPr>
              <a:buFont typeface="Wingdings" pitchFamily="2" charset="2"/>
              <a:buChar char="q"/>
            </a:pPr>
            <a:r>
              <a:rPr lang="en-AU" sz="2800" b="1" dirty="0" smtClean="0"/>
              <a:t>Be enthusiastic abou</a:t>
            </a:r>
            <a:r>
              <a:rPr lang="en-AU" sz="2800" b="1" dirty="0" smtClean="0"/>
              <a:t>t what you are teaching</a:t>
            </a:r>
          </a:p>
          <a:p>
            <a:pPr>
              <a:buFont typeface="Wingdings" pitchFamily="2" charset="2"/>
              <a:buChar char="q"/>
            </a:pPr>
            <a:r>
              <a:rPr lang="en-AU" sz="2800" b="1" dirty="0" smtClean="0"/>
              <a:t>Vary the way you teach e.g. use a variety of procedures such as assignments, debates, excursions, group work</a:t>
            </a:r>
          </a:p>
          <a:p>
            <a:pPr>
              <a:buFont typeface="Wingdings" pitchFamily="2" charset="2"/>
              <a:buChar char="q"/>
            </a:pPr>
            <a:r>
              <a:rPr lang="en-AU" sz="2800" b="1" dirty="0" smtClean="0"/>
              <a:t>Move around the room</a:t>
            </a:r>
          </a:p>
          <a:p>
            <a:pPr>
              <a:buFont typeface="Wingdings" pitchFamily="2" charset="2"/>
              <a:buChar char="q"/>
            </a:pPr>
            <a:r>
              <a:rPr lang="en-AU" sz="2800" b="1" dirty="0" smtClean="0"/>
              <a:t>Ensure that the lesson content is challenging but achievable and whenever possible relevant</a:t>
            </a:r>
          </a:p>
          <a:p>
            <a:pPr>
              <a:buFont typeface="Wingdings" pitchFamily="2" charset="2"/>
              <a:buChar char="q"/>
            </a:pP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912094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Strategies to avoid disruption </a:t>
            </a:r>
            <a:r>
              <a:rPr lang="en-AU" b="1" dirty="0" smtClean="0"/>
              <a:t>(3)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i="1" u="sng" dirty="0" smtClean="0"/>
              <a:t>Keeping students focused:</a:t>
            </a:r>
          </a:p>
          <a:p>
            <a:pPr>
              <a:buFont typeface="Wingdings" pitchFamily="2" charset="2"/>
              <a:buChar char="§"/>
            </a:pPr>
            <a:r>
              <a:rPr lang="en-AU" b="1" dirty="0" smtClean="0"/>
              <a:t>When asking a question, take a number of answers before saying whether they are correct</a:t>
            </a:r>
          </a:p>
          <a:p>
            <a:pPr>
              <a:buFont typeface="Wingdings" pitchFamily="2" charset="2"/>
              <a:buChar char="§"/>
            </a:pPr>
            <a:r>
              <a:rPr lang="en-AU" b="1" dirty="0" smtClean="0"/>
              <a:t>After asking a student to answer, allow a few seconds for them to answer</a:t>
            </a:r>
          </a:p>
          <a:p>
            <a:pPr>
              <a:buFont typeface="Wingdings" pitchFamily="2" charset="2"/>
              <a:buChar char="§"/>
            </a:pPr>
            <a:r>
              <a:rPr lang="en-AU" b="1" dirty="0" smtClean="0"/>
              <a:t>Collect and correct all homework</a:t>
            </a:r>
            <a:endParaRPr lang="en-AU" b="1" dirty="0" smtClean="0"/>
          </a:p>
          <a:p>
            <a:pPr>
              <a:buFont typeface="Wingdings" pitchFamily="2" charset="2"/>
              <a:buChar char="§"/>
            </a:pP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051768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Strategies to avoid disruption </a:t>
            </a:r>
            <a:r>
              <a:rPr lang="en-AU" b="1" dirty="0" smtClean="0"/>
              <a:t>(4)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i="1" u="sng" dirty="0" smtClean="0"/>
              <a:t>Making students feel monitored.</a:t>
            </a:r>
          </a:p>
          <a:p>
            <a:pPr>
              <a:buFont typeface="Wingdings" pitchFamily="2" charset="2"/>
              <a:buChar char="Ø"/>
            </a:pPr>
            <a:r>
              <a:rPr lang="en-AU" b="1" dirty="0" smtClean="0"/>
              <a:t>Try to position yourself so that by lifting your eyes you can see all or most of the class</a:t>
            </a:r>
          </a:p>
          <a:p>
            <a:pPr>
              <a:buFont typeface="Wingdings" pitchFamily="2" charset="2"/>
              <a:buChar char="Ø"/>
            </a:pPr>
            <a:r>
              <a:rPr lang="en-AU" b="1" dirty="0" smtClean="0"/>
              <a:t>Try to make eye contact with as many students as possible during the lesson</a:t>
            </a:r>
          </a:p>
          <a:p>
            <a:pPr>
              <a:buFont typeface="Wingdings" pitchFamily="2" charset="2"/>
              <a:buChar char="Ø"/>
            </a:pPr>
            <a:r>
              <a:rPr lang="en-AU" b="1" dirty="0" smtClean="0"/>
              <a:t>When talking to one student do not become oblivious to the rest of the class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546049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en-AU" b="1" dirty="0" smtClean="0"/>
              <a:t>General tips for behaviour management (1)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AU" b="1" dirty="0" smtClean="0"/>
              <a:t>Label the behaviour not the child</a:t>
            </a:r>
          </a:p>
          <a:p>
            <a:pPr>
              <a:buFont typeface="Wingdings" pitchFamily="2" charset="2"/>
              <a:buChar char="ü"/>
            </a:pPr>
            <a:r>
              <a:rPr lang="en-AU" b="1" dirty="0" smtClean="0"/>
              <a:t>Children aren’t born with behaviour problems, they learn them</a:t>
            </a:r>
          </a:p>
          <a:p>
            <a:pPr>
              <a:buFont typeface="Wingdings" pitchFamily="2" charset="2"/>
              <a:buChar char="ü"/>
            </a:pPr>
            <a:r>
              <a:rPr lang="en-AU" b="1" dirty="0" smtClean="0"/>
              <a:t>All behaviour has a purpose</a:t>
            </a:r>
          </a:p>
          <a:p>
            <a:pPr>
              <a:buFont typeface="Wingdings" pitchFamily="2" charset="2"/>
              <a:buChar char="ü"/>
            </a:pPr>
            <a:r>
              <a:rPr lang="en-AU" b="1" dirty="0" smtClean="0"/>
              <a:t>What you see is what you can change</a:t>
            </a:r>
          </a:p>
          <a:p>
            <a:pPr>
              <a:buFont typeface="Wingdings" pitchFamily="2" charset="2"/>
              <a:buChar char="ü"/>
            </a:pPr>
            <a:r>
              <a:rPr lang="en-AU" b="1" dirty="0" smtClean="0"/>
              <a:t>Nip behaviour problems in the bud</a:t>
            </a:r>
          </a:p>
          <a:p>
            <a:pPr>
              <a:buFont typeface="Wingdings" pitchFamily="2" charset="2"/>
              <a:buChar char="ü"/>
            </a:pPr>
            <a:r>
              <a:rPr lang="en-AU" b="1" dirty="0" smtClean="0"/>
              <a:t>School needs to be seen as a good place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41641472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/>
              <a:t>General tips for behaviour management </a:t>
            </a:r>
            <a:r>
              <a:rPr lang="en-AU" b="1" dirty="0" smtClean="0"/>
              <a:t>(2)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AU" b="1" dirty="0" smtClean="0"/>
              <a:t>Students and teachers both have rights and responsibilities to ensure a good learning environment</a:t>
            </a:r>
          </a:p>
          <a:p>
            <a:pPr>
              <a:buFont typeface="Wingdings" pitchFamily="2" charset="2"/>
              <a:buChar char="ü"/>
            </a:pPr>
            <a:r>
              <a:rPr lang="en-AU" b="1" dirty="0" smtClean="0"/>
              <a:t>Consider the curriculum – tasks may be too easy or too difficult or just not motivating</a:t>
            </a:r>
          </a:p>
          <a:p>
            <a:pPr>
              <a:buFont typeface="Wingdings" pitchFamily="2" charset="2"/>
              <a:buChar char="ü"/>
            </a:pPr>
            <a:r>
              <a:rPr lang="en-AU" b="1" dirty="0" smtClean="0"/>
              <a:t>Changes in the seating arrangements or time for certain activities</a:t>
            </a:r>
          </a:p>
          <a:p>
            <a:pPr>
              <a:buFont typeface="Wingdings" pitchFamily="2" charset="2"/>
              <a:buChar char="ü"/>
            </a:pPr>
            <a:r>
              <a:rPr lang="en-AU" b="1" dirty="0" smtClean="0"/>
              <a:t>Children need freedom to move within clearly-defined limits</a:t>
            </a:r>
            <a:endParaRPr lang="en-AU" b="1" dirty="0" smtClean="0"/>
          </a:p>
          <a:p>
            <a:pPr>
              <a:buFont typeface="Wingdings" pitchFamily="2" charset="2"/>
              <a:buChar char="ü"/>
            </a:pP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3115777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r>
              <a:rPr lang="en-AU" sz="5400" b="1" dirty="0" smtClean="0">
                <a:solidFill>
                  <a:srgbClr val="C00000"/>
                </a:solidFill>
              </a:rPr>
              <a:t>What is challenging behaviour?</a:t>
            </a:r>
            <a:endParaRPr lang="en-AU" sz="5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AU" sz="4000" b="1" dirty="0" smtClean="0"/>
              <a:t>Constant calling out</a:t>
            </a:r>
          </a:p>
          <a:p>
            <a:pPr>
              <a:buFont typeface="Wingdings" pitchFamily="2" charset="2"/>
              <a:buChar char="Ø"/>
            </a:pPr>
            <a:r>
              <a:rPr lang="en-AU" sz="4000" b="1" dirty="0" smtClean="0"/>
              <a:t>Interrupting</a:t>
            </a:r>
          </a:p>
          <a:p>
            <a:pPr>
              <a:buFont typeface="Wingdings" pitchFamily="2" charset="2"/>
              <a:buChar char="Ø"/>
            </a:pPr>
            <a:r>
              <a:rPr lang="en-AU" sz="4000" b="1" dirty="0" smtClean="0"/>
              <a:t>Distracting others</a:t>
            </a:r>
          </a:p>
          <a:p>
            <a:pPr>
              <a:buFont typeface="Wingdings" pitchFamily="2" charset="2"/>
              <a:buChar char="Ø"/>
            </a:pPr>
            <a:r>
              <a:rPr lang="en-AU" sz="4000" b="1" dirty="0" smtClean="0"/>
              <a:t>Distracting the teacher</a:t>
            </a:r>
          </a:p>
          <a:p>
            <a:pPr>
              <a:buFont typeface="Wingdings" pitchFamily="2" charset="2"/>
              <a:buChar char="Ø"/>
            </a:pPr>
            <a:endParaRPr lang="en-AU" sz="2800" b="1" dirty="0" smtClean="0"/>
          </a:p>
          <a:p>
            <a:pPr>
              <a:buFont typeface="Wingdings" pitchFamily="2" charset="2"/>
              <a:buChar char="Ø"/>
            </a:pPr>
            <a:endParaRPr lang="en-AU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593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/>
              <a:t>General tips for behaviour management </a:t>
            </a:r>
            <a:r>
              <a:rPr lang="en-AU" b="1" dirty="0" smtClean="0"/>
              <a:t>(3)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AU" b="1" dirty="0" smtClean="0"/>
              <a:t>Start on one aspect of behaviour first</a:t>
            </a:r>
          </a:p>
          <a:p>
            <a:pPr>
              <a:buFont typeface="Wingdings" pitchFamily="2" charset="2"/>
              <a:buChar char="ü"/>
            </a:pPr>
            <a:r>
              <a:rPr lang="en-AU" b="1" dirty="0" smtClean="0"/>
              <a:t>Always be consistent and clam in your approach</a:t>
            </a:r>
          </a:p>
          <a:p>
            <a:pPr>
              <a:buFont typeface="Wingdings" pitchFamily="2" charset="2"/>
              <a:buChar char="ü"/>
            </a:pPr>
            <a:r>
              <a:rPr lang="en-AU" b="1" dirty="0" smtClean="0"/>
              <a:t>Catch the child being good rather than focusing on the negative</a:t>
            </a:r>
          </a:p>
          <a:p>
            <a:pPr>
              <a:buFont typeface="Wingdings" pitchFamily="2" charset="2"/>
              <a:buChar char="ü"/>
            </a:pPr>
            <a:r>
              <a:rPr lang="en-AU" b="1" dirty="0" smtClean="0"/>
              <a:t>Students need to feel they belong. Devise classroom rules (Rights and Responsibilities)</a:t>
            </a:r>
          </a:p>
          <a:p>
            <a:pPr>
              <a:buFont typeface="Wingdings" pitchFamily="2" charset="2"/>
              <a:buChar char="ü"/>
            </a:pPr>
            <a:r>
              <a:rPr lang="en-AU" b="1" dirty="0" smtClean="0"/>
              <a:t>together</a:t>
            </a:r>
          </a:p>
          <a:p>
            <a:pPr>
              <a:buFont typeface="Wingdings" pitchFamily="2" charset="2"/>
              <a:buChar char="ü"/>
            </a:pP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1727989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/>
              <a:t>General tips for behaviour management </a:t>
            </a:r>
            <a:r>
              <a:rPr lang="en-AU" b="1" dirty="0" smtClean="0"/>
              <a:t>(4)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AU" b="1" dirty="0" smtClean="0"/>
              <a:t>All students want to feel valued and respected and to be part of the group. A positive self-image is vital.</a:t>
            </a:r>
          </a:p>
          <a:p>
            <a:pPr>
              <a:buFont typeface="Wingdings" pitchFamily="2" charset="2"/>
              <a:buChar char="ü"/>
            </a:pPr>
            <a:r>
              <a:rPr lang="en-AU" b="1" dirty="0" smtClean="0"/>
              <a:t>It is important to communicate effectively with students. Make sure you listen to them.</a:t>
            </a:r>
          </a:p>
          <a:p>
            <a:pPr>
              <a:buFont typeface="Wingdings" pitchFamily="2" charset="2"/>
              <a:buChar char="ü"/>
            </a:pPr>
            <a:r>
              <a:rPr lang="en-AU" b="1" dirty="0" smtClean="0"/>
              <a:t>Students need to know the consequences </a:t>
            </a:r>
          </a:p>
          <a:p>
            <a:pPr>
              <a:buFont typeface="Wingdings" pitchFamily="2" charset="2"/>
              <a:buChar char="ü"/>
            </a:pPr>
            <a:r>
              <a:rPr lang="en-AU" b="1" dirty="0" smtClean="0"/>
              <a:t>Modelling and imitation are valuable techniques for students to acquire appropriate behaviour.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25361530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 smtClean="0"/>
              <a:t/>
            </a:r>
            <a:br>
              <a:rPr lang="en-AU" b="1" dirty="0" smtClean="0"/>
            </a:br>
            <a:r>
              <a:rPr lang="en-AU" b="1" dirty="0" smtClean="0"/>
              <a:t>References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“</a:t>
            </a:r>
            <a:r>
              <a:rPr lang="en-AU" dirty="0" smtClean="0"/>
              <a:t>The developmental management approach to classroom behaviour.”</a:t>
            </a:r>
          </a:p>
          <a:p>
            <a:pPr marL="0" indent="0">
              <a:buNone/>
            </a:pPr>
            <a:r>
              <a:rPr lang="en-AU" dirty="0"/>
              <a:t>	</a:t>
            </a:r>
            <a:r>
              <a:rPr lang="en-AU" dirty="0" smtClean="0"/>
              <a:t>		Ramon Lewis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6594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800" b="1" dirty="0" smtClean="0"/>
              <a:t>Code of conduct</a:t>
            </a:r>
            <a:endParaRPr lang="en-AU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sz="4000" b="1" dirty="0"/>
              <a:t>Does the school have </a:t>
            </a:r>
            <a:r>
              <a:rPr lang="en-AU" sz="4000" b="1" dirty="0" smtClean="0"/>
              <a:t>a policy or a </a:t>
            </a:r>
            <a:r>
              <a:rPr lang="en-AU" sz="4000" b="1" dirty="0">
                <a:solidFill>
                  <a:prstClr val="black"/>
                </a:solidFill>
              </a:rPr>
              <a:t>code of </a:t>
            </a:r>
            <a:r>
              <a:rPr lang="en-AU" sz="4000" b="1" dirty="0" smtClean="0">
                <a:solidFill>
                  <a:prstClr val="black"/>
                </a:solidFill>
              </a:rPr>
              <a:t>conduct</a:t>
            </a:r>
            <a:r>
              <a:rPr lang="en-AU" sz="4000" b="1" dirty="0"/>
              <a:t> </a:t>
            </a:r>
            <a:r>
              <a:rPr lang="en-AU" sz="4000" b="1" dirty="0" smtClean="0"/>
              <a:t>that includes procedures?</a:t>
            </a:r>
          </a:p>
          <a:p>
            <a:r>
              <a:rPr lang="en-AU" sz="4000" b="1" dirty="0" smtClean="0"/>
              <a:t>Whose responsibility is it to establish and monitor the code of conduct?</a:t>
            </a:r>
          </a:p>
          <a:p>
            <a:r>
              <a:rPr lang="en-AU" sz="4000" b="1" dirty="0" smtClean="0"/>
              <a:t>Are there common classroom rules?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32656"/>
            <a:ext cx="746016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606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en-AU" sz="3600" dirty="0" smtClean="0"/>
              <a:t/>
            </a:r>
            <a:br>
              <a:rPr lang="en-AU" sz="3600" dirty="0" smtClean="0"/>
            </a:br>
            <a:r>
              <a:rPr lang="en-AU" b="1" dirty="0" smtClean="0"/>
              <a:t>Guidelines </a:t>
            </a:r>
            <a:r>
              <a:rPr lang="en-AU" b="1" dirty="0"/>
              <a:t>for Defining </a:t>
            </a:r>
            <a:r>
              <a:rPr lang="en-AU" b="1" dirty="0" smtClean="0"/>
              <a:t>Behavioural</a:t>
            </a:r>
            <a:r>
              <a:rPr lang="en-AU" b="1" dirty="0"/>
              <a:t/>
            </a:r>
            <a:br>
              <a:rPr lang="en-AU" b="1" dirty="0"/>
            </a:br>
            <a:r>
              <a:rPr lang="en-AU" b="1" dirty="0"/>
              <a:t>Expectations</a:t>
            </a:r>
            <a:br>
              <a:rPr lang="en-AU" b="1" dirty="0"/>
            </a:b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en-AU" dirty="0" smtClean="0"/>
              <a:t> </a:t>
            </a:r>
            <a:r>
              <a:rPr lang="en-AU" b="1" dirty="0"/>
              <a:t>Identify Classroom rules and </a:t>
            </a:r>
            <a:r>
              <a:rPr lang="en-AU" b="1" dirty="0" smtClean="0"/>
              <a:t>expectations</a:t>
            </a:r>
          </a:p>
          <a:p>
            <a:r>
              <a:rPr lang="en-AU" b="1" dirty="0" smtClean="0"/>
              <a:t>Establish School Rules </a:t>
            </a:r>
            <a:r>
              <a:rPr lang="en-AU" b="1" dirty="0" smtClean="0"/>
              <a:t>(Rights and Responsibilities?)</a:t>
            </a:r>
            <a:endParaRPr lang="en-AU" b="1" dirty="0" smtClean="0"/>
          </a:p>
          <a:p>
            <a:r>
              <a:rPr lang="en-AU" b="1" dirty="0" smtClean="0"/>
              <a:t> </a:t>
            </a:r>
            <a:r>
              <a:rPr lang="en-AU" b="1" dirty="0"/>
              <a:t>Rules should be broad enough to cover all potential </a:t>
            </a:r>
            <a:r>
              <a:rPr lang="en-AU" b="1" dirty="0" smtClean="0"/>
              <a:t>problem behaviours</a:t>
            </a:r>
            <a:endParaRPr lang="en-AU" b="1" dirty="0"/>
          </a:p>
          <a:p>
            <a:r>
              <a:rPr lang="en-AU" b="1" dirty="0" smtClean="0"/>
              <a:t> </a:t>
            </a:r>
            <a:r>
              <a:rPr lang="en-AU" b="1" dirty="0"/>
              <a:t>Make rules positive</a:t>
            </a:r>
          </a:p>
          <a:p>
            <a:r>
              <a:rPr lang="en-AU" b="1" dirty="0" smtClean="0"/>
              <a:t> </a:t>
            </a:r>
            <a:r>
              <a:rPr lang="en-AU" b="1" dirty="0"/>
              <a:t>Post them in your classroom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194" name="Picture 2" descr="C:\Users\Elizabeth\AppData\Local\Microsoft\Windows\Temporary Internet Files\Content.IE5\NVPXNKY4\MC9000891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163541"/>
            <a:ext cx="1575272" cy="1575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718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/>
            </a:r>
            <a:br>
              <a:rPr lang="en-AU" dirty="0" smtClean="0"/>
            </a:br>
            <a:r>
              <a:rPr lang="en-AU" sz="5300" b="1" dirty="0" smtClean="0">
                <a:solidFill>
                  <a:srgbClr val="7030A0"/>
                </a:solidFill>
              </a:rPr>
              <a:t>Why </a:t>
            </a:r>
            <a:r>
              <a:rPr lang="en-AU" sz="5300" b="1" dirty="0" smtClean="0">
                <a:solidFill>
                  <a:srgbClr val="7030A0"/>
                </a:solidFill>
              </a:rPr>
              <a:t>3-5 Rights and Responsibilities?</a:t>
            </a:r>
            <a:r>
              <a:rPr lang="en-AU" b="1" dirty="0">
                <a:solidFill>
                  <a:srgbClr val="7030A0"/>
                </a:solidFill>
              </a:rPr>
              <a:t/>
            </a:r>
            <a:br>
              <a:rPr lang="en-AU" b="1" dirty="0">
                <a:solidFill>
                  <a:srgbClr val="7030A0"/>
                </a:solidFill>
              </a:rPr>
            </a:br>
            <a:endParaRPr lang="en-AU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92500"/>
          </a:bodyPr>
          <a:lstStyle/>
          <a:p>
            <a:r>
              <a:rPr lang="en-AU" dirty="0" smtClean="0"/>
              <a:t> </a:t>
            </a:r>
            <a:r>
              <a:rPr lang="en-AU" sz="3600" b="1" dirty="0"/>
              <a:t>Easier to learn and remember </a:t>
            </a:r>
            <a:r>
              <a:rPr lang="en-AU" sz="3600" b="1" dirty="0" smtClean="0"/>
              <a:t>than </a:t>
            </a:r>
            <a:r>
              <a:rPr lang="en-AU" sz="3600" b="1" dirty="0"/>
              <a:t>a long list </a:t>
            </a:r>
            <a:r>
              <a:rPr lang="en-AU" sz="3600" b="1" dirty="0" smtClean="0"/>
              <a:t>of specific behavioural </a:t>
            </a:r>
            <a:r>
              <a:rPr lang="en-AU" sz="3600" b="1" dirty="0"/>
              <a:t>expectations</a:t>
            </a:r>
          </a:p>
          <a:p>
            <a:r>
              <a:rPr lang="en-AU" sz="3600" b="1" dirty="0" smtClean="0"/>
              <a:t>Posting </a:t>
            </a:r>
            <a:r>
              <a:rPr lang="en-AU" sz="3600" b="1" dirty="0" smtClean="0"/>
              <a:t>them</a:t>
            </a:r>
            <a:r>
              <a:rPr lang="en-AU" sz="3600" b="1" dirty="0" smtClean="0"/>
              <a:t> </a:t>
            </a:r>
            <a:r>
              <a:rPr lang="en-AU" sz="3600" b="1" dirty="0"/>
              <a:t>creates a visual cue for </a:t>
            </a:r>
            <a:r>
              <a:rPr lang="en-AU" sz="3600" b="1" dirty="0" smtClean="0"/>
              <a:t>students </a:t>
            </a:r>
            <a:r>
              <a:rPr lang="en-AU" sz="3600" b="1" dirty="0" smtClean="0"/>
              <a:t>and </a:t>
            </a:r>
            <a:r>
              <a:rPr lang="en-AU" sz="3600" b="1" dirty="0"/>
              <a:t>staff to remind them of the </a:t>
            </a:r>
            <a:r>
              <a:rPr lang="en-AU" sz="3600" b="1" dirty="0" smtClean="0"/>
              <a:t>rules</a:t>
            </a:r>
          </a:p>
          <a:p>
            <a:r>
              <a:rPr lang="en-AU" sz="3600" b="1" dirty="0" smtClean="0"/>
              <a:t>State </a:t>
            </a:r>
            <a:r>
              <a:rPr lang="en-AU" sz="3600" b="1" dirty="0"/>
              <a:t>rules positively – What TO DO!!!</a:t>
            </a:r>
          </a:p>
          <a:p>
            <a:pPr marL="0" indent="0">
              <a:buNone/>
            </a:pPr>
            <a:r>
              <a:rPr lang="en-AU" sz="3600" b="1" dirty="0" smtClean="0"/>
              <a:t>    as </a:t>
            </a:r>
            <a:r>
              <a:rPr lang="en-AU" sz="3600" b="1" dirty="0"/>
              <a:t>opposed to what Not to do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218" name="Picture 2" descr="C:\Users\Elizabeth\AppData\Local\Microsoft\Windows\Temporary Internet Files\Content.IE5\W77OI587\MC9002909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08902"/>
            <a:ext cx="1496666" cy="1472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58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Rights and Responsibilities in the Classroom (1)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In this classroom, students and the teacher have the right to do as much work as possible.</a:t>
            </a:r>
          </a:p>
          <a:p>
            <a:pPr marL="0" indent="0">
              <a:buNone/>
            </a:pPr>
            <a:r>
              <a:rPr lang="en-US" sz="2800" b="1" u="sng" dirty="0" smtClean="0"/>
              <a:t>Therefore, their Personal responsibilities include:</a:t>
            </a:r>
          </a:p>
          <a:p>
            <a:pPr>
              <a:buFont typeface="Courier New" pitchFamily="49" charset="0"/>
              <a:buChar char="o"/>
            </a:pPr>
            <a:r>
              <a:rPr lang="en-US" sz="2800" b="1" dirty="0" smtClean="0"/>
              <a:t>Students should bring all their equipment to class</a:t>
            </a:r>
          </a:p>
          <a:p>
            <a:pPr>
              <a:buFont typeface="Courier New" pitchFamily="49" charset="0"/>
              <a:buChar char="o"/>
            </a:pPr>
            <a:r>
              <a:rPr lang="en-US" sz="2800" b="1" dirty="0" smtClean="0"/>
              <a:t>Students should listen when others are speaking</a:t>
            </a:r>
          </a:p>
          <a:p>
            <a:pPr>
              <a:buFont typeface="Courier New" pitchFamily="49" charset="0"/>
              <a:buChar char="o"/>
            </a:pPr>
            <a:r>
              <a:rPr lang="en-US" sz="2800" b="1" dirty="0" smtClean="0"/>
              <a:t>Students should be on time</a:t>
            </a:r>
          </a:p>
          <a:p>
            <a:pPr>
              <a:buFont typeface="Courier New" pitchFamily="49" charset="0"/>
              <a:buChar char="o"/>
            </a:pPr>
            <a:r>
              <a:rPr lang="en-US" sz="2800" b="1" dirty="0" smtClean="0"/>
              <a:t>Students should attempt all work</a:t>
            </a:r>
          </a:p>
          <a:p>
            <a:endParaRPr lang="en-US" sz="2800" b="1" dirty="0" smtClean="0"/>
          </a:p>
          <a:p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43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Rights and Responsibilities in the </a:t>
            </a:r>
            <a:r>
              <a:rPr lang="en-US" b="1" dirty="0" smtClean="0"/>
              <a:t>Classroom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Their Communal responsibilities include: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/>
              <a:t>Students should </a:t>
            </a:r>
            <a:r>
              <a:rPr lang="en-US" b="1" dirty="0" smtClean="0"/>
              <a:t>encourage others to bring </a:t>
            </a:r>
            <a:r>
              <a:rPr lang="en-US" b="1" dirty="0"/>
              <a:t>all their equipment to class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/>
              <a:t>Students should </a:t>
            </a:r>
            <a:r>
              <a:rPr lang="en-US" b="1" dirty="0" smtClean="0"/>
              <a:t>encourage others to listen </a:t>
            </a:r>
            <a:r>
              <a:rPr lang="en-US" b="1" dirty="0"/>
              <a:t>when others are speaking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/>
              <a:t>Students should </a:t>
            </a:r>
            <a:r>
              <a:rPr lang="en-US" b="1" dirty="0" smtClean="0"/>
              <a:t>encourage others to be </a:t>
            </a:r>
            <a:r>
              <a:rPr lang="en-US" b="1" dirty="0"/>
              <a:t>on time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/>
              <a:t>Students should </a:t>
            </a:r>
            <a:r>
              <a:rPr lang="en-US" b="1" dirty="0" smtClean="0"/>
              <a:t>encourage others to attempt </a:t>
            </a:r>
            <a:r>
              <a:rPr lang="en-US" b="1" dirty="0"/>
              <a:t>all work</a:t>
            </a:r>
          </a:p>
          <a:p>
            <a:endParaRPr lang="en-US" b="1" dirty="0"/>
          </a:p>
          <a:p>
            <a:pPr>
              <a:buFont typeface="Courier New" pitchFamily="49" charset="0"/>
              <a:buChar char="o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723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Rights and Responsibilities in the Classroom </a:t>
            </a:r>
            <a:r>
              <a:rPr lang="en-US" b="1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In this classroom, students and the teacher have the right to feel comfortable and safe.</a:t>
            </a:r>
          </a:p>
          <a:p>
            <a:r>
              <a:rPr lang="en-US" b="1" u="sng" dirty="0" smtClean="0"/>
              <a:t>Therefore, their Personal responsibilities include: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Students should pass all objects hand to hand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Students should speak politely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Students should keep their hands to themselves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71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Rights and Responsibilities in the Classroom </a:t>
            </a:r>
            <a:r>
              <a:rPr lang="en-US" b="1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Their Communal responsibilities include: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/>
              <a:t>Students should </a:t>
            </a:r>
            <a:r>
              <a:rPr lang="en-US" b="1" dirty="0" smtClean="0"/>
              <a:t>encourage others to pass </a:t>
            </a:r>
            <a:r>
              <a:rPr lang="en-US" b="1" dirty="0"/>
              <a:t>all objects hand to hand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/>
              <a:t>Students should encourage others to </a:t>
            </a:r>
            <a:r>
              <a:rPr lang="en-US" b="1" dirty="0" smtClean="0"/>
              <a:t>speak </a:t>
            </a:r>
            <a:r>
              <a:rPr lang="en-US" b="1" dirty="0"/>
              <a:t>politely</a:t>
            </a:r>
          </a:p>
          <a:p>
            <a:pPr>
              <a:buFont typeface="Courier New" pitchFamily="49" charset="0"/>
              <a:buChar char="o"/>
            </a:pPr>
            <a:r>
              <a:rPr lang="en-US" b="1" dirty="0"/>
              <a:t>Students should encourage others to </a:t>
            </a:r>
            <a:r>
              <a:rPr lang="en-US" b="1" dirty="0" smtClean="0"/>
              <a:t>keep </a:t>
            </a:r>
            <a:r>
              <a:rPr lang="en-US" b="1" dirty="0"/>
              <a:t>their hands to themselves</a:t>
            </a:r>
          </a:p>
          <a:p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3B99-35E0-48DE-B73C-C1A8B67AB453}" type="slidenum">
              <a:rPr lang="en-A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A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014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1022</Words>
  <Application>Microsoft Office PowerPoint</Application>
  <PresentationFormat>On-screen Show (4:3)</PresentationFormat>
  <Paragraphs>134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Office Theme</vt:lpstr>
      <vt:lpstr>1_Office Theme</vt:lpstr>
      <vt:lpstr>2_Office Theme</vt:lpstr>
      <vt:lpstr>3_Office Theme</vt:lpstr>
      <vt:lpstr>4_Office Theme</vt:lpstr>
      <vt:lpstr>5_Office Theme</vt:lpstr>
      <vt:lpstr>Classroom management</vt:lpstr>
      <vt:lpstr>What is challenging behaviour?</vt:lpstr>
      <vt:lpstr>Code of conduct</vt:lpstr>
      <vt:lpstr> Guidelines for Defining Behavioural Expectations </vt:lpstr>
      <vt:lpstr> Why 3-5 Rights and Responsibilities? </vt:lpstr>
      <vt:lpstr>Rights and Responsibilities in the Classroom (1)</vt:lpstr>
      <vt:lpstr>Rights and Responsibilities in the Classroom (2)</vt:lpstr>
      <vt:lpstr>Rights and Responsibilities in the Classroom (3)</vt:lpstr>
      <vt:lpstr>Rights and Responsibilities in the Classroom (4)</vt:lpstr>
      <vt:lpstr>Be Proactive! &amp; less reactive</vt:lpstr>
      <vt:lpstr>  Plan Ahead (before school year &amp; each day)  </vt:lpstr>
      <vt:lpstr>Strategies to avoid disruption (1)</vt:lpstr>
      <vt:lpstr> Keep the lesson flowing: (2) </vt:lpstr>
      <vt:lpstr>Some important don’ts.</vt:lpstr>
      <vt:lpstr>Strategies to avoid disruption (2)</vt:lpstr>
      <vt:lpstr>Strategies to avoid disruption (3)</vt:lpstr>
      <vt:lpstr>Strategies to avoid disruption (4)</vt:lpstr>
      <vt:lpstr>General tips for behaviour management (1)</vt:lpstr>
      <vt:lpstr>General tips for behaviour management (2)</vt:lpstr>
      <vt:lpstr>General tips for behaviour management (3)</vt:lpstr>
      <vt:lpstr>General tips for behaviour management (4)</vt:lpstr>
      <vt:lpstr> References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management</dc:title>
  <dc:creator>Elizabeth</dc:creator>
  <cp:lastModifiedBy>elizabeth</cp:lastModifiedBy>
  <cp:revision>18</cp:revision>
  <dcterms:created xsi:type="dcterms:W3CDTF">2011-06-27T13:28:08Z</dcterms:created>
  <dcterms:modified xsi:type="dcterms:W3CDTF">2012-04-10T14:23:03Z</dcterms:modified>
</cp:coreProperties>
</file>