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80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3B9B1-0B76-497B-BAE6-F9490C048151}" type="datetimeFigureOut">
              <a:rPr lang="en-AU" smtClean="0"/>
              <a:t>8/05/2012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9D3F5-FB14-47BD-B129-234CD1F44C7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42CBB-74DB-4C1A-A1C7-84EDEDCEE887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1E258-E444-4329-9B7E-35FE5C970F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1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5B12-F580-4C63-8C98-9BFF96B1E88B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424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C10F-2343-4A6E-B9D9-CB21281385FF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521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9C65-97CD-45E2-AB38-3659DF99A7D1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147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AB36-4397-4356-8D99-57E6FD68E386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050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19E1-5D1D-4BB6-9FFF-50808C6A7A35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195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AFAC-161B-40A4-8171-D3318FBD158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23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E984-740A-412E-BD6B-9023C6D9438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82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3E-8D2A-4DED-B12C-F3605F44ED94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060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9D13-E25C-4825-8C24-0F63F3928A69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95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787-74D8-4D2E-98CB-2A5EAFF213BE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355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3A7-969F-458F-A545-6CB0556A194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896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558C-3382-46F3-9370-384C5155AD46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A10E-D110-499B-8ACB-F6544412B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6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uagesmadeeasy.com.au/" TargetMode="External"/><Relationship Id="rId2" Type="http://schemas.openxmlformats.org/officeDocument/2006/relationships/hyperlink" Target="http://www.language.factory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240359"/>
          </a:xfrm>
        </p:spPr>
        <p:txBody>
          <a:bodyPr>
            <a:normAutofit/>
          </a:bodyPr>
          <a:lstStyle/>
          <a:p>
            <a:r>
              <a:rPr lang="en-US" b="1" dirty="0" smtClean="0"/>
              <a:t>ENGAGING AND MOTIVATING LOTE learners in the</a:t>
            </a:r>
            <a:br>
              <a:rPr lang="en-US" b="1" dirty="0" smtClean="0"/>
            </a:br>
            <a:r>
              <a:rPr lang="en-US" b="1" dirty="0" smtClean="0"/>
              <a:t>MIDDLE YEARS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Elizabeth </a:t>
            </a:r>
            <a:r>
              <a:rPr lang="en-US" b="1" dirty="0" err="1" smtClean="0">
                <a:solidFill>
                  <a:schemeClr val="tx1"/>
                </a:solidFill>
              </a:rPr>
              <a:t>Karakehagias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educongr@hotmail.com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E092-5D30-4975-A87B-4491D0A8D7C2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685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sz="4800" b="1" dirty="0" smtClean="0"/>
              <a:t>Dix Points (ten points)</a:t>
            </a:r>
          </a:p>
          <a:p>
            <a:r>
              <a:rPr lang="en-US" sz="4000" b="1" dirty="0" smtClean="0"/>
              <a:t>this game can be used to review any kind of vocabulary by reading a word/expression/phrase in English or the LOTE and asking for the translation.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20688"/>
            <a:ext cx="1656184" cy="1560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B1BF-4E70-47FC-80D6-B0BE4117E082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087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GAMES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/>
              <a:t>Bingo</a:t>
            </a:r>
            <a:r>
              <a:rPr lang="en-US" b="1" dirty="0" smtClean="0"/>
              <a:t>–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a fun way to review vocabulary and grammar.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Prepare cards with grids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Write verbs in different tenses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Teacher reads out the verbs in the Present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92696"/>
            <a:ext cx="2009403" cy="142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F89E-F770-40D5-8A80-E94C3FADD505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6933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/>
              <a:t>Hangman</a:t>
            </a:r>
          </a:p>
          <a:p>
            <a:r>
              <a:rPr lang="en-US" sz="4000" b="1" dirty="0" smtClean="0"/>
              <a:t> a fun way to </a:t>
            </a:r>
            <a:r>
              <a:rPr lang="en-US" sz="4000" b="1" dirty="0" err="1" smtClean="0"/>
              <a:t>practise</a:t>
            </a:r>
            <a:r>
              <a:rPr lang="en-US" sz="4000" b="1" dirty="0" smtClean="0"/>
              <a:t> vocabulary/grammar/simple phrases. Make up a list of questions or sentences related to whatever you want to </a:t>
            </a:r>
            <a:r>
              <a:rPr lang="en-US" sz="4000" b="1" dirty="0" err="1" smtClean="0"/>
              <a:t>practise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3" descr="C:\Users\eliz-pasc\AppData\Local\Microsoft\Windows\Temporary Internet Files\Content.IE5\4RRFKMS8\MP90043855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36364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5C4C-E7C7-42C4-9018-9E120858179F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9045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u="sng" dirty="0" smtClean="0"/>
              <a:t>Twenty questions</a:t>
            </a:r>
            <a:endParaRPr lang="en-US" b="1" dirty="0" smtClean="0"/>
          </a:p>
          <a:p>
            <a:r>
              <a:rPr lang="en-US" b="1" dirty="0" smtClean="0"/>
              <a:t>using flash cards write words from a vocabulary group e.g. animals, times 2, distribute them and ask the students to find their pair by asking questions in the LOTE</a:t>
            </a:r>
          </a:p>
          <a:p>
            <a:endParaRPr lang="en-US" dirty="0"/>
          </a:p>
        </p:txBody>
      </p:sp>
      <p:pic>
        <p:nvPicPr>
          <p:cNvPr id="4" name="Picture 3" descr="C:\Users\eliz-pasc\AppData\Local\Microsoft\Windows\Temporary Internet Files\Content.IE5\JDQ9QH3P\MP9102209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6672"/>
            <a:ext cx="1799940" cy="179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A4BC-D6B3-43B6-A83B-366333567085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9378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/>
              <a:t>Missing Headlines </a:t>
            </a:r>
            <a:r>
              <a:rPr lang="en-US" sz="4000" b="1" dirty="0" smtClean="0"/>
              <a:t>–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The aim is for students to read silently for information then speaking/discussing in pairs.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Cut out news items from a LOTE newspaper, paste the headlines and the article separately  </a:t>
            </a:r>
          </a:p>
          <a:p>
            <a:endParaRPr lang="en-US" dirty="0"/>
          </a:p>
        </p:txBody>
      </p:sp>
      <p:pic>
        <p:nvPicPr>
          <p:cNvPr id="4" name="Picture 2" descr="C:\Users\eliz-pasc\AppData\Local\Microsoft\Windows\Temporary Internet Files\Content.IE5\L3XU2OZ8\MP9102187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323" y="476672"/>
            <a:ext cx="116927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F6E6-763D-431B-B30B-ABD31144C8D7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2730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b="1" u="sng" dirty="0" smtClean="0"/>
              <a:t>Flip a Card </a:t>
            </a:r>
            <a:r>
              <a:rPr lang="en-US" b="1" dirty="0" smtClean="0"/>
              <a:t>–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students will develop vocabulary/ form sentences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Have a pack of cards – for each card from ace to king, assign 2 letters of the alphabet and write these on the board e.g. ace-A,N – 2-B,O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Beginners say a word beginning with one of the letters that card represents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Intermediate – make a sentence</a:t>
            </a:r>
          </a:p>
          <a:p>
            <a:endParaRPr lang="en-US" dirty="0"/>
          </a:p>
        </p:txBody>
      </p:sp>
      <p:pic>
        <p:nvPicPr>
          <p:cNvPr id="4" name="Picture 2" descr="C:\Users\eliz-pasc\AppData\Local\Microsoft\Windows\Temporary Internet Files\Content.IE5\R9DG0E8H\MC9003564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6672"/>
            <a:ext cx="1815998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4AC1-C8B5-4E14-B802-B87DB112D26F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6098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GAMES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u="sng" dirty="0" smtClean="0"/>
              <a:t>Running dictation</a:t>
            </a:r>
            <a:r>
              <a:rPr lang="en-US" u="sng" dirty="0" smtClean="0"/>
              <a:t>-</a:t>
            </a:r>
          </a:p>
          <a:p>
            <a:r>
              <a:rPr lang="en-US" sz="4000" b="1" dirty="0" smtClean="0"/>
              <a:t>promotes reading, recall, oral language/correct pronunciation, spelling/dictation as well as cooperation </a:t>
            </a:r>
          </a:p>
          <a:p>
            <a:endParaRPr lang="en-US" dirty="0"/>
          </a:p>
        </p:txBody>
      </p:sp>
      <p:pic>
        <p:nvPicPr>
          <p:cNvPr id="4" name="Picture 8" descr="C:\Users\eliz-pasc\AppData\Local\Microsoft\Windows\Temporary Internet Files\Content.IE5\R9DG0E8H\MC9000602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12890"/>
            <a:ext cx="1828800" cy="139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2777-37AA-410B-A23E-83D1D1605B73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469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b="1" dirty="0" smtClean="0"/>
              <a:t>Using u-tube - songs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4800" b="1" dirty="0" smtClean="0"/>
              <a:t>Type up the lyrics for each student, with words missing that they can fill in, and/or ask questions about the language used</a:t>
            </a:r>
            <a:endParaRPr lang="en-US" sz="4800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7ED-22E0-4FBB-A683-58778232073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679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LOTE activities to engage students (1)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Guest speakers</a:t>
            </a:r>
          </a:p>
          <a:p>
            <a:endParaRPr lang="en-US" b="1" dirty="0" smtClean="0"/>
          </a:p>
          <a:p>
            <a:r>
              <a:rPr lang="en-US" b="1" dirty="0" smtClean="0"/>
              <a:t>Cooking demonstrations/lessons</a:t>
            </a:r>
          </a:p>
          <a:p>
            <a:endParaRPr lang="en-US" b="1" dirty="0" smtClean="0"/>
          </a:p>
          <a:p>
            <a:r>
              <a:rPr lang="en-US" b="1" dirty="0" smtClean="0"/>
              <a:t>Exposure to music</a:t>
            </a:r>
          </a:p>
          <a:p>
            <a:endParaRPr lang="en-US" b="1" dirty="0" smtClean="0"/>
          </a:p>
          <a:p>
            <a:r>
              <a:rPr lang="en-US" b="1" dirty="0" smtClean="0"/>
              <a:t>Correspondence with e-pals</a:t>
            </a:r>
          </a:p>
        </p:txBody>
      </p:sp>
      <p:pic>
        <p:nvPicPr>
          <p:cNvPr id="13314" name="Picture 2" descr="C:\Users\eliz-pasc\AppData\Local\Microsoft\Windows\Temporary Internet Files\Content.IE5\L3XU2OZ8\MP9004395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8000"/>
            <a:ext cx="2035547" cy="304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AB48-9211-4380-9BA3-46D2A85D09E2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57052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LOTE activities to engage students </a:t>
            </a:r>
            <a:r>
              <a:rPr lang="en-US" b="1" u="sng" dirty="0" smtClean="0"/>
              <a:t>(2)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Celebrate national days</a:t>
            </a:r>
          </a:p>
          <a:p>
            <a:endParaRPr lang="en-US" b="1" dirty="0" smtClean="0"/>
          </a:p>
          <a:p>
            <a:r>
              <a:rPr lang="en-US" b="1" dirty="0" smtClean="0"/>
              <a:t>Investigate famous people</a:t>
            </a:r>
          </a:p>
          <a:p>
            <a:endParaRPr lang="en-US" b="1" dirty="0" smtClean="0"/>
          </a:p>
          <a:p>
            <a:r>
              <a:rPr lang="en-US" b="1" dirty="0" smtClean="0"/>
              <a:t>Investigate sports teams</a:t>
            </a:r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14338" name="Picture 2" descr="C:\Users\eliz-pasc\AppData\Local\Microsoft\Windows\Temporary Internet Files\Content.IE5\4RRFKMS8\MP90044224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5" y="3356992"/>
            <a:ext cx="2051720" cy="30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C0B8-E65B-40CB-9BCA-ECF10EEF4C61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17602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goal of the LOTE curriculum is to develop life-long, self-directed learners which necessitates the shift in responsibility for the management  of the learning from the teacher to the learner</a:t>
            </a:r>
          </a:p>
          <a:p>
            <a:r>
              <a:rPr lang="en-US" b="1" dirty="0" smtClean="0"/>
              <a:t>Students who are less willing to engage in oral activities appear to participate more when we use ICT</a:t>
            </a:r>
          </a:p>
          <a:p>
            <a:endParaRPr lang="en-US" dirty="0"/>
          </a:p>
        </p:txBody>
      </p:sp>
      <p:pic>
        <p:nvPicPr>
          <p:cNvPr id="5" name="Picture 3" descr="C:\Users\eliz-pasc\AppData\Local\Microsoft\Windows\Temporary Internet Files\Content.IE5\4RRFKMS8\MC9004154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545434" cy="124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A189-223D-47AA-999A-83E82453417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6281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LOTE activities to engage students </a:t>
            </a:r>
            <a:r>
              <a:rPr lang="en-US" b="1" u="sng" dirty="0" smtClean="0"/>
              <a:t>(3)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Investigate </a:t>
            </a:r>
            <a:r>
              <a:rPr lang="en-US" b="1" dirty="0" smtClean="0"/>
              <a:t>cities</a:t>
            </a:r>
          </a:p>
          <a:p>
            <a:endParaRPr lang="en-US" b="1" dirty="0"/>
          </a:p>
          <a:p>
            <a:r>
              <a:rPr lang="en-US" b="1" dirty="0"/>
              <a:t>Investigate </a:t>
            </a:r>
            <a:r>
              <a:rPr lang="en-US" b="1" dirty="0" smtClean="0"/>
              <a:t>produce/regions</a:t>
            </a:r>
          </a:p>
          <a:p>
            <a:endParaRPr lang="en-US" b="1" dirty="0"/>
          </a:p>
          <a:p>
            <a:r>
              <a:rPr lang="en-US" b="1" dirty="0"/>
              <a:t>Celebrations/special days/birthdays/name days</a:t>
            </a:r>
          </a:p>
          <a:p>
            <a:endParaRPr lang="en-US" dirty="0"/>
          </a:p>
        </p:txBody>
      </p:sp>
      <p:pic>
        <p:nvPicPr>
          <p:cNvPr id="15363" name="Picture 3" descr="C:\Users\eliz-pasc\AppData\Local\Microsoft\Windows\Temporary Internet Files\Content.IE5\JDQ9QH3P\MP90043940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0808"/>
            <a:ext cx="2552840" cy="170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7D4B-7E72-4A8A-A839-1A3DD2524DC6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675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LOTE activities to engage students </a:t>
            </a:r>
            <a:r>
              <a:rPr lang="en-US" b="1" u="sng" dirty="0" smtClean="0"/>
              <a:t>(4)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Competitions </a:t>
            </a:r>
            <a:r>
              <a:rPr lang="en-US" b="1" dirty="0" err="1"/>
              <a:t>organised</a:t>
            </a:r>
            <a:r>
              <a:rPr lang="en-US" b="1" dirty="0"/>
              <a:t> by LOTE </a:t>
            </a:r>
            <a:r>
              <a:rPr lang="en-US" b="1" dirty="0" smtClean="0"/>
              <a:t>association</a:t>
            </a:r>
          </a:p>
          <a:p>
            <a:endParaRPr lang="en-US" b="1" dirty="0" smtClean="0"/>
          </a:p>
          <a:p>
            <a:r>
              <a:rPr lang="en-US" b="1" dirty="0" smtClean="0"/>
              <a:t>Puppets</a:t>
            </a:r>
          </a:p>
          <a:p>
            <a:endParaRPr lang="en-US" b="1" dirty="0"/>
          </a:p>
          <a:p>
            <a:r>
              <a:rPr lang="en-US" b="1" dirty="0"/>
              <a:t>Excursions to watch a </a:t>
            </a:r>
            <a:r>
              <a:rPr lang="en-US" b="1" dirty="0" smtClean="0"/>
              <a:t>film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16386" name="Picture 2" descr="C:\Users\eliz-pasc\AppData\Local\Microsoft\Windows\Temporary Internet Files\Content.IE5\L3XU2OZ8\MP90044224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24944"/>
            <a:ext cx="27003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3BB8-6BBF-4519-9351-93F6577A4719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45301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USEFUL SITES (1)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Aussie educator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-</a:t>
            </a:r>
            <a:r>
              <a:rPr lang="en-US" b="1" dirty="0" smtClean="0"/>
              <a:t>languages other than </a:t>
            </a:r>
            <a:r>
              <a:rPr lang="en-US" b="1" dirty="0"/>
              <a:t>E</a:t>
            </a:r>
            <a:r>
              <a:rPr lang="en-US" b="1" dirty="0" smtClean="0"/>
              <a:t>nglish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-Victoria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-learning and teaching support</a:t>
            </a:r>
          </a:p>
          <a:p>
            <a:r>
              <a:rPr lang="en-US" sz="4000" b="1" dirty="0" smtClean="0"/>
              <a:t>Smart board resources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Wiki – view LOTE – languages resources	</a:t>
            </a:r>
            <a:endParaRPr lang="en-US" b="1" dirty="0"/>
          </a:p>
        </p:txBody>
      </p:sp>
      <p:pic>
        <p:nvPicPr>
          <p:cNvPr id="17410" name="Picture 2" descr="C:\Users\eliz-pasc\AppData\Local\Microsoft\Windows\Temporary Internet Files\Content.IE5\4RRFKMS8\MC900233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44825"/>
            <a:ext cx="1821366" cy="188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02D3-9565-429C-91AD-D1A453A9860B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1074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USEFUL </a:t>
            </a:r>
            <a:r>
              <a:rPr lang="en-US" sz="6000" b="1" dirty="0" smtClean="0"/>
              <a:t>SITES (2)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Berwick Secondary College </a:t>
            </a:r>
            <a:r>
              <a:rPr lang="en-US" dirty="0" smtClean="0"/>
              <a:t>– using multimedia in LOTE</a:t>
            </a:r>
          </a:p>
          <a:p>
            <a:r>
              <a:rPr lang="en-US" b="1" dirty="0" smtClean="0"/>
              <a:t>ais.vic.edu.au/schools/</a:t>
            </a:r>
            <a:r>
              <a:rPr lang="en-US" b="1" dirty="0" err="1" smtClean="0"/>
              <a:t>gov_programs</a:t>
            </a:r>
            <a:r>
              <a:rPr lang="en-US" b="1" dirty="0" smtClean="0"/>
              <a:t>/language.htm</a:t>
            </a:r>
          </a:p>
          <a:p>
            <a:r>
              <a:rPr lang="en-US" b="1" dirty="0" smtClean="0"/>
              <a:t>Bookdepository.uk</a:t>
            </a:r>
          </a:p>
          <a:p>
            <a:r>
              <a:rPr lang="en-US" b="1" dirty="0" err="1" smtClean="0"/>
              <a:t>Notebooksoftware</a:t>
            </a:r>
            <a:endParaRPr lang="en-US" b="1" dirty="0" smtClean="0"/>
          </a:p>
          <a:p>
            <a:r>
              <a:rPr lang="en-US" b="1" dirty="0" err="1" smtClean="0"/>
              <a:t>Easyspeak</a:t>
            </a:r>
            <a:endParaRPr lang="en-US" b="1" dirty="0" smtClean="0"/>
          </a:p>
          <a:p>
            <a:r>
              <a:rPr lang="en-US" b="1" dirty="0" smtClean="0"/>
              <a:t>Green octopus-the language company</a:t>
            </a:r>
          </a:p>
          <a:p>
            <a:endParaRPr lang="en-US" dirty="0"/>
          </a:p>
        </p:txBody>
      </p:sp>
      <p:pic>
        <p:nvPicPr>
          <p:cNvPr id="18435" name="Picture 3" descr="C:\Users\eliz-pasc\AppData\Local\Microsoft\Windows\Temporary Internet Files\Content.IE5\R9DG0E8H\MC90029070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9833" y="3933056"/>
            <a:ext cx="3034840" cy="150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D441-886E-40E3-9018-4619D536C6ED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50702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USEFUL SITES </a:t>
            </a:r>
            <a:r>
              <a:rPr lang="en-US" sz="6000" b="1" dirty="0" smtClean="0"/>
              <a:t>(3)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Quizlet.com</a:t>
            </a:r>
          </a:p>
          <a:p>
            <a:r>
              <a:rPr lang="en-US" b="1" dirty="0" smtClean="0"/>
              <a:t>Northumberland.gov.uk</a:t>
            </a:r>
          </a:p>
          <a:p>
            <a:r>
              <a:rPr lang="en-US" b="1" dirty="0" smtClean="0">
                <a:hlinkClick r:id="rId2"/>
              </a:rPr>
              <a:t>www.language.factory.co.uk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Intex</a:t>
            </a:r>
            <a:r>
              <a:rPr lang="en-US" b="1" dirty="0" smtClean="0"/>
              <a:t> book company-international resources</a:t>
            </a:r>
          </a:p>
          <a:p>
            <a:r>
              <a:rPr lang="en-US" i="1" dirty="0" smtClean="0">
                <a:hlinkClick r:id="rId3"/>
              </a:rPr>
              <a:t>www.</a:t>
            </a:r>
            <a:r>
              <a:rPr lang="en-US" b="1" i="1" dirty="0" smtClean="0">
                <a:hlinkClick r:id="rId3"/>
              </a:rPr>
              <a:t>languagesmadeeasy</a:t>
            </a:r>
            <a:r>
              <a:rPr lang="en-US" i="1" dirty="0" smtClean="0">
                <a:hlinkClick r:id="rId3"/>
              </a:rPr>
              <a:t>.com.au</a:t>
            </a:r>
            <a:endParaRPr lang="en-US" i="1" dirty="0" smtClean="0"/>
          </a:p>
          <a:p>
            <a:r>
              <a:rPr lang="en-US" b="1" i="1" dirty="0" smtClean="0"/>
              <a:t>…made easy</a:t>
            </a:r>
            <a:endParaRPr lang="en-US" b="1" dirty="0"/>
          </a:p>
        </p:txBody>
      </p:sp>
      <p:pic>
        <p:nvPicPr>
          <p:cNvPr id="19458" name="Picture 2" descr="C:\Users\eliz-pasc\AppData\Local\Microsoft\Windows\Temporary Internet Files\Content.IE5\JDQ9QH3P\MM900046560[1]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40968"/>
            <a:ext cx="908298" cy="252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6540-A45F-4216-A584-A2466604C15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2067E-BCEA-4F10-AD85-B032A697F9EA}" type="datetime1">
              <a:rPr lang="en-AU" smtClean="0"/>
              <a:pPr/>
              <a:t>8/05/2012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56194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b="1" dirty="0"/>
              <a:t>Reading – introduce or revise vocabulary</a:t>
            </a:r>
          </a:p>
          <a:p>
            <a:pPr>
              <a:defRPr/>
            </a:pPr>
            <a:r>
              <a:rPr lang="en-AU" b="1" dirty="0"/>
              <a:t>Spelling – visual of what the word looks like</a:t>
            </a:r>
          </a:p>
          <a:p>
            <a:pPr>
              <a:defRPr/>
            </a:pPr>
            <a:r>
              <a:rPr lang="en-AU" b="1" dirty="0"/>
              <a:t>Grammar – group them into nouns/verbs/adjectives</a:t>
            </a:r>
          </a:p>
          <a:p>
            <a:pPr>
              <a:defRPr/>
            </a:pPr>
            <a:r>
              <a:rPr lang="en-AU" b="1" dirty="0"/>
              <a:t>Vocabulary – synonyms/antonyms/missing word/make sentence/missing letters  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prstClr val="black"/>
                </a:solidFill>
              </a:rPr>
              <a:t>		</a:t>
            </a:r>
            <a:endParaRPr lang="en-US" dirty="0"/>
          </a:p>
        </p:txBody>
      </p:sp>
      <p:pic>
        <p:nvPicPr>
          <p:cNvPr id="4" name="Picture 4" descr="C:\Documents and Settings\ADMIN\Local Settings\Temporary Internet Files\Content.IE5\76WSAMHE\MC9002376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365104"/>
            <a:ext cx="1023938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181C-42B0-467F-B473-CC1963B97AC2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187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b="1" dirty="0"/>
              <a:t>Students are shown a card with the beginning of a sentence and they are asked to continue the story or predict what comes next</a:t>
            </a:r>
          </a:p>
          <a:p>
            <a:pPr>
              <a:defRPr/>
            </a:pPr>
            <a:r>
              <a:rPr lang="en-AU" b="1" dirty="0"/>
              <a:t>Matching questions and answers</a:t>
            </a:r>
          </a:p>
          <a:p>
            <a:pPr>
              <a:defRPr/>
            </a:pPr>
            <a:r>
              <a:rPr lang="en-AU" b="1" dirty="0"/>
              <a:t>Celebrity heads</a:t>
            </a:r>
          </a:p>
          <a:p>
            <a:pPr>
              <a:defRPr/>
            </a:pPr>
            <a:r>
              <a:rPr lang="en-AU" b="1" dirty="0"/>
              <a:t>Follow directions</a:t>
            </a:r>
          </a:p>
          <a:p>
            <a:endParaRPr lang="en-US" dirty="0"/>
          </a:p>
        </p:txBody>
      </p:sp>
      <p:pic>
        <p:nvPicPr>
          <p:cNvPr id="4" name="Picture 2" descr="C:\Documents and Settings\ADMIN\Local Settings\Temporary Internet Files\Content.IE5\TH61GEZU\MP9001755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2488" y="3717032"/>
            <a:ext cx="87153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6CBB-C209-4451-BFD6-19CFE7EC67F0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756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4000" b="1" dirty="0" smtClean="0"/>
              <a:t>Memory tester - </a:t>
            </a:r>
            <a:r>
              <a:rPr lang="en-US" b="1" dirty="0" smtClean="0"/>
              <a:t>place flash  cards in a circle on the floor, give students one minute to memorize what they can see and then in groups they have to recall and write/draw as many as they can </a:t>
            </a:r>
          </a:p>
          <a:p>
            <a:pPr>
              <a:buFont typeface="Wingdings" pitchFamily="2" charset="2"/>
              <a:buChar char="v"/>
            </a:pPr>
            <a:r>
              <a:rPr lang="en-US" sz="4000" b="1" dirty="0" smtClean="0"/>
              <a:t>Identification activity - </a:t>
            </a:r>
            <a:r>
              <a:rPr lang="en-US" b="1" dirty="0" smtClean="0"/>
              <a:t>cover the flash card with a piece of paper and slowly reveal it, have students guess what it is</a:t>
            </a:r>
            <a:endParaRPr lang="en-US" sz="4000" b="1" dirty="0" smtClean="0"/>
          </a:p>
          <a:p>
            <a:endParaRPr lang="en-US" dirty="0"/>
          </a:p>
        </p:txBody>
      </p:sp>
      <p:pic>
        <p:nvPicPr>
          <p:cNvPr id="4" name="Picture 2" descr="C:\Documents and Settings\ADMIN\Local Settings\Temporary Internet Files\Content.IE5\VZ2P5FMO\MP90030965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290760" cy="92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FC77-F267-46DD-899A-41DBEC5857F9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560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Drilling - </a:t>
            </a:r>
            <a:r>
              <a:rPr lang="en-US" b="1" dirty="0" smtClean="0"/>
              <a:t>place 9 cards on the board and draw a grid around them, point to each one as you drill them, always pointing to the one you are drilling – gradually remove each flash card BUT continue to drill and point to its place as if it is still there – once you remove all the cards ask the students to put them back into their correct place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AC8A-E16F-4D95-8C9D-7DCE2ADCE8D2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889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Flashcard war - </a:t>
            </a:r>
            <a:r>
              <a:rPr lang="en-US" b="1" dirty="0" smtClean="0"/>
              <a:t>write questions on one side of the card and the answers on the back, stack the cards in the middle of the table – each student takes turns at to answer the question and if they answer correctly they keep it if they answer incorrectly it is returned to the </a:t>
            </a:r>
            <a:r>
              <a:rPr lang="en-US" b="1" dirty="0" err="1" smtClean="0"/>
              <a:t>centre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DD10-9FB1-435A-AF59-3E0FF70C432C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038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Telephone whispers -</a:t>
            </a:r>
            <a:r>
              <a:rPr lang="en-US" sz="3600" b="1" dirty="0" smtClean="0"/>
              <a:t> students stand in a row, the teacher shows a flash card to the last student, the student then reads it and whispers it to the student in front of him/her who whispers it to the student in front of them and so on until it gats to the front of the line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B0B3-C168-44F7-B78D-B569771B64AF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174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FLASH CARDS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4000" b="1" dirty="0" smtClean="0"/>
              <a:t>Story dominoes - </a:t>
            </a:r>
            <a:r>
              <a:rPr lang="en-US" b="1" dirty="0" smtClean="0"/>
              <a:t>one student picks up a card from the centre of the table and tells a story about it, the next student picks up the next card and tries to continue the story</a:t>
            </a:r>
          </a:p>
          <a:p>
            <a:pPr>
              <a:buFont typeface="Wingdings" pitchFamily="2" charset="2"/>
              <a:buChar char="ü"/>
            </a:pPr>
            <a:r>
              <a:rPr lang="en-US" sz="4000" b="1" dirty="0" smtClean="0"/>
              <a:t>What is it? - </a:t>
            </a:r>
            <a:r>
              <a:rPr lang="en-US" b="1" dirty="0" smtClean="0"/>
              <a:t>student picks up a flash card and describes I to the rest of the group/class and they try to guess what it is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D91-024D-49B9-B535-E67B4B3CF6C5}" type="datetime1">
              <a:rPr lang="en-AU" smtClean="0"/>
              <a:pPr/>
              <a:t>8/05/2012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A10E-D110-499B-8ACB-F6544412B20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268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931</Words>
  <Application>Microsoft Office PowerPoint</Application>
  <PresentationFormat>On-screen Show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ENGAGING AND MOTIVATING LOTE learners in the MIDDLE YEARS</vt:lpstr>
      <vt:lpstr>Slide 2</vt:lpstr>
      <vt:lpstr>FLASH CARDS (1)</vt:lpstr>
      <vt:lpstr>FLASH CARDS (2)</vt:lpstr>
      <vt:lpstr>FLASH CARDS (3)</vt:lpstr>
      <vt:lpstr>FLASH CARDS (4)</vt:lpstr>
      <vt:lpstr>FLASH CARDS (5)</vt:lpstr>
      <vt:lpstr>FLASH CARDS (6)</vt:lpstr>
      <vt:lpstr>FLASH CARDS (7)</vt:lpstr>
      <vt:lpstr>GAMES (1)</vt:lpstr>
      <vt:lpstr> GAMES (2)</vt:lpstr>
      <vt:lpstr>GAMES (3)</vt:lpstr>
      <vt:lpstr>GAMES (4)</vt:lpstr>
      <vt:lpstr>GAMES (5)</vt:lpstr>
      <vt:lpstr>GAMES (6)</vt:lpstr>
      <vt:lpstr>GAMES (7)</vt:lpstr>
      <vt:lpstr>Using u-tube - songs</vt:lpstr>
      <vt:lpstr>LOTE activities to engage students (1)</vt:lpstr>
      <vt:lpstr>LOTE activities to engage students (2)</vt:lpstr>
      <vt:lpstr>LOTE activities to engage students (3)</vt:lpstr>
      <vt:lpstr>LOTE activities to engage students (4)</vt:lpstr>
      <vt:lpstr>USEFUL SITES (1)</vt:lpstr>
      <vt:lpstr>USEFUL SITES (2)</vt:lpstr>
      <vt:lpstr>USEFUL SITES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AND MOTIVATING LOTE learners in the MIDDLE YEARS</dc:title>
  <dc:creator>elizabeth</dc:creator>
  <cp:lastModifiedBy>08477460</cp:lastModifiedBy>
  <cp:revision>115</cp:revision>
  <dcterms:created xsi:type="dcterms:W3CDTF">2012-05-07T11:25:41Z</dcterms:created>
  <dcterms:modified xsi:type="dcterms:W3CDTF">2012-05-09T00:50:19Z</dcterms:modified>
</cp:coreProperties>
</file>